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64"/>
  </p:notesMasterIdLst>
  <p:sldIdLst>
    <p:sldId id="256" r:id="rId4"/>
    <p:sldId id="289" r:id="rId5"/>
    <p:sldId id="275" r:id="rId6"/>
    <p:sldId id="276" r:id="rId7"/>
    <p:sldId id="280" r:id="rId8"/>
    <p:sldId id="323" r:id="rId9"/>
    <p:sldId id="322" r:id="rId10"/>
    <p:sldId id="432" r:id="rId11"/>
    <p:sldId id="433" r:id="rId12"/>
    <p:sldId id="454" r:id="rId13"/>
    <p:sldId id="455" r:id="rId14"/>
    <p:sldId id="281" r:id="rId15"/>
    <p:sldId id="389" r:id="rId16"/>
    <p:sldId id="393" r:id="rId17"/>
    <p:sldId id="426" r:id="rId18"/>
    <p:sldId id="431" r:id="rId19"/>
    <p:sldId id="430" r:id="rId20"/>
    <p:sldId id="395" r:id="rId21"/>
    <p:sldId id="392" r:id="rId22"/>
    <p:sldId id="435" r:id="rId23"/>
    <p:sldId id="438" r:id="rId24"/>
    <p:sldId id="436" r:id="rId25"/>
    <p:sldId id="439" r:id="rId26"/>
    <p:sldId id="394" r:id="rId27"/>
    <p:sldId id="442" r:id="rId28"/>
    <p:sldId id="441" r:id="rId29"/>
    <p:sldId id="397" r:id="rId30"/>
    <p:sldId id="445" r:id="rId31"/>
    <p:sldId id="446" r:id="rId32"/>
    <p:sldId id="447" r:id="rId33"/>
    <p:sldId id="448" r:id="rId34"/>
    <p:sldId id="390" r:id="rId35"/>
    <p:sldId id="391" r:id="rId36"/>
    <p:sldId id="450" r:id="rId37"/>
    <p:sldId id="451" r:id="rId38"/>
    <p:sldId id="396" r:id="rId39"/>
    <p:sldId id="398" r:id="rId40"/>
    <p:sldId id="404" r:id="rId41"/>
    <p:sldId id="413" r:id="rId42"/>
    <p:sldId id="412" r:id="rId43"/>
    <p:sldId id="403" r:id="rId44"/>
    <p:sldId id="405" r:id="rId45"/>
    <p:sldId id="410" r:id="rId46"/>
    <p:sldId id="411" r:id="rId47"/>
    <p:sldId id="409" r:id="rId48"/>
    <p:sldId id="417" r:id="rId49"/>
    <p:sldId id="419" r:id="rId50"/>
    <p:sldId id="452" r:id="rId51"/>
    <p:sldId id="456" r:id="rId52"/>
    <p:sldId id="458" r:id="rId53"/>
    <p:sldId id="457" r:id="rId54"/>
    <p:sldId id="459" r:id="rId55"/>
    <p:sldId id="461" r:id="rId56"/>
    <p:sldId id="462" r:id="rId57"/>
    <p:sldId id="463" r:id="rId58"/>
    <p:sldId id="464" r:id="rId59"/>
    <p:sldId id="465" r:id="rId60"/>
    <p:sldId id="467" r:id="rId61"/>
    <p:sldId id="466" r:id="rId62"/>
    <p:sldId id="460" r:id="rId6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569292B-B929-4914-A6C3-BDC25601CCAF}">
          <p14:sldIdLst>
            <p14:sldId id="256"/>
          </p14:sldIdLst>
        </p14:section>
        <p14:section name="本日の予定" id="{BD55118C-3B1B-4EB7-9984-B0F90EC6AF34}">
          <p14:sldIdLst>
            <p14:sldId id="289"/>
            <p14:sldId id="275"/>
            <p14:sldId id="276"/>
            <p14:sldId id="280"/>
            <p14:sldId id="323"/>
            <p14:sldId id="322"/>
          </p14:sldIdLst>
        </p14:section>
        <p14:section name="前回のFB" id="{E4C652C5-0222-45FE-9020-7BAA2C7BEB0B}">
          <p14:sldIdLst>
            <p14:sldId id="432"/>
            <p14:sldId id="433"/>
            <p14:sldId id="454"/>
            <p14:sldId id="455"/>
          </p14:sldIdLst>
        </p14:section>
        <p14:section name="復習" id="{A09AE72C-BA21-4069-9369-1244172D967F}">
          <p14:sldIdLst>
            <p14:sldId id="281"/>
            <p14:sldId id="389"/>
            <p14:sldId id="393"/>
            <p14:sldId id="426"/>
            <p14:sldId id="431"/>
            <p14:sldId id="430"/>
            <p14:sldId id="395"/>
            <p14:sldId id="392"/>
            <p14:sldId id="435"/>
            <p14:sldId id="438"/>
            <p14:sldId id="436"/>
            <p14:sldId id="439"/>
            <p14:sldId id="394"/>
            <p14:sldId id="442"/>
            <p14:sldId id="441"/>
            <p14:sldId id="397"/>
            <p14:sldId id="445"/>
            <p14:sldId id="446"/>
            <p14:sldId id="447"/>
            <p14:sldId id="448"/>
            <p14:sldId id="390"/>
            <p14:sldId id="391"/>
            <p14:sldId id="450"/>
            <p14:sldId id="451"/>
            <p14:sldId id="396"/>
            <p14:sldId id="398"/>
            <p14:sldId id="404"/>
            <p14:sldId id="413"/>
            <p14:sldId id="412"/>
            <p14:sldId id="403"/>
            <p14:sldId id="405"/>
            <p14:sldId id="410"/>
            <p14:sldId id="411"/>
            <p14:sldId id="409"/>
            <p14:sldId id="417"/>
            <p14:sldId id="419"/>
          </p14:sldIdLst>
        </p14:section>
        <p14:section name="サーバサイドプログラミング" id="{1CE858C9-A304-4EC2-B654-7BDB72D7C3F5}">
          <p14:sldIdLst>
            <p14:sldId id="452"/>
            <p14:sldId id="456"/>
            <p14:sldId id="458"/>
            <p14:sldId id="457"/>
            <p14:sldId id="459"/>
            <p14:sldId id="461"/>
            <p14:sldId id="462"/>
            <p14:sldId id="463"/>
            <p14:sldId id="464"/>
            <p14:sldId id="465"/>
            <p14:sldId id="467"/>
            <p14:sldId id="466"/>
            <p14:sldId id="4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6E3"/>
    <a:srgbClr val="3E4057"/>
    <a:srgbClr val="32B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099" autoAdjust="0"/>
  </p:normalViewPr>
  <p:slideViewPr>
    <p:cSldViewPr showGuides="1">
      <p:cViewPr>
        <p:scale>
          <a:sx n="100" d="100"/>
          <a:sy n="100" d="100"/>
        </p:scale>
        <p:origin x="-810" y="-144"/>
      </p:cViewPr>
      <p:guideLst>
        <p:guide orient="horz" pos="306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2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A8109-CCB6-4EE0-89C8-B930DAA4A3F8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BE79A-CCF6-4249-B583-4165A3BBCE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44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7319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438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電球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https://www.amazon.co.jp/dp/B01HWMS6MW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リダイレクトは来週また取り上げます。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C# </a:t>
            </a:r>
            <a:r>
              <a:rPr kumimoji="1" lang="ja-JP" altLang="en-US" dirty="0" smtClean="0"/>
              <a:t>の元になった言語？　</a:t>
            </a:r>
            <a:r>
              <a:rPr kumimoji="1" lang="en-US" altLang="ja-JP" dirty="0" smtClean="0"/>
              <a:t>C#</a:t>
            </a:r>
            <a:r>
              <a:rPr kumimoji="1" lang="ja-JP" altLang="en-US" dirty="0" smtClean="0"/>
              <a:t>と比較してる人が多かった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ググッ</a:t>
            </a:r>
            <a:r>
              <a:rPr kumimoji="1" lang="ja-JP" altLang="en-US" dirty="0" err="1" smtClean="0"/>
              <a:t>た</a:t>
            </a:r>
            <a:r>
              <a:rPr kumimoji="1" lang="ja-JP" altLang="en-US" dirty="0" smtClean="0"/>
              <a:t>内容をそのまま書いてる人がいた。それ自体は別に良いが、せっかくやるんだったら正しい答えを書いてね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JS</a:t>
            </a:r>
            <a:r>
              <a:rPr kumimoji="1" lang="ja-JP" altLang="en-US" dirty="0" smtClean="0"/>
              <a:t>ちゃん、ぬる</a:t>
            </a:r>
            <a:r>
              <a:rPr kumimoji="1" lang="ja-JP" altLang="en-US" dirty="0" err="1" smtClean="0"/>
              <a:t>ぽ</a:t>
            </a:r>
            <a:r>
              <a:rPr kumimoji="1" lang="ja-JP" altLang="en-US" dirty="0" smtClean="0"/>
              <a:t>イラスト。こういうのを描いて、人を面白がらせようという人はゲーム屋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クリエイター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に向いてる。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エンジニアはカリッと作る人と、いたずら要素を盛り込みたい人に別れる。どちらも必要だが後者はゲーム屋、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特にクライアント向き。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サーバ関連は</a:t>
            </a:r>
            <a:r>
              <a:rPr kumimoji="1" lang="en-US" altLang="ja-JP" dirty="0" smtClean="0"/>
              <a:t>24 365</a:t>
            </a:r>
            <a:r>
              <a:rPr kumimoji="1" lang="ja-JP" altLang="en-US" dirty="0" smtClean="0"/>
              <a:t>稼働が求められ、データの消失やミスが絶対にあってはならない分野なので、前者の人が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向いていたりする。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438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is_file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file_get_contents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とりあえず触ってもらってから、来週</a:t>
            </a:r>
            <a:r>
              <a:rPr kumimoji="1" lang="en-US" altLang="ja-JP" dirty="0" smtClean="0"/>
              <a:t>PHP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971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まずはそういうもんだと思って、動きを体で覚えてください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971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公式ドキュメント読む癖をつけるのは本当に大切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のコマンドは </a:t>
            </a:r>
            <a:r>
              <a:rPr kumimoji="1" lang="en-US" altLang="ja-JP" dirty="0" smtClean="0"/>
              <a:t>man</a:t>
            </a:r>
          </a:p>
          <a:p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は</a:t>
            </a:r>
            <a:r>
              <a:rPr kumimoji="1" lang="en-US" altLang="ja-JP" dirty="0" smtClean="0"/>
              <a:t>W3C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配列の要素の数をカウントするのは</a:t>
            </a:r>
            <a:r>
              <a:rPr kumimoji="1" lang="en-US" altLang="ja-JP" dirty="0" smtClean="0"/>
              <a:t>count() </a:t>
            </a:r>
            <a:r>
              <a:rPr kumimoji="1" lang="ja-JP" altLang="en-US" dirty="0" smtClean="0"/>
              <a:t>だが、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固定で回してもらっても</a:t>
            </a:r>
            <a:r>
              <a:rPr kumimoji="1" lang="en-US" altLang="ja-JP" dirty="0" smtClean="0"/>
              <a:t>OK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17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成績には直接影響しないが、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テスト勉強にもなり一石二鳥なので、積極的に参加することをおすすめする。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43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基本的に返さないので大切なことは手元のノートにメモっておいてください。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返却しなかった物は年度末にシュレッダーにかけます。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438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ここから今日の授業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64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理由がなければ、文字列はシングルコーテーションで囲む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140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パイプが</a:t>
            </a:r>
            <a:r>
              <a:rPr kumimoji="1" lang="en-US" altLang="ja-JP" dirty="0" smtClean="0"/>
              <a:t>CUI</a:t>
            </a:r>
            <a:r>
              <a:rPr kumimoji="1" lang="ja-JP" altLang="en-US" dirty="0" smtClean="0"/>
              <a:t>の醍醐味の一つ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36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03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62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507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93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E4057"/>
                </a:solidFill>
              </a:defRPr>
            </a:lvl1pPr>
            <a:lvl2pPr>
              <a:defRPr>
                <a:solidFill>
                  <a:srgbClr val="3E4057"/>
                </a:solidFill>
              </a:defRPr>
            </a:lvl2pPr>
            <a:lvl3pPr>
              <a:defRPr>
                <a:solidFill>
                  <a:srgbClr val="3E4057"/>
                </a:solidFill>
              </a:defRPr>
            </a:lvl3pPr>
            <a:lvl4pPr>
              <a:defRPr>
                <a:solidFill>
                  <a:srgbClr val="3E4057"/>
                </a:solidFill>
              </a:defRPr>
            </a:lvl4pPr>
            <a:lvl5pPr>
              <a:defRPr>
                <a:solidFill>
                  <a:srgbClr val="3E4057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133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7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188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426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74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201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11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32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444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25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26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99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EF6E3"/>
                </a:solidFill>
              </a:defRPr>
            </a:lvl1pPr>
            <a:lvl2pPr>
              <a:defRPr>
                <a:solidFill>
                  <a:srgbClr val="FEF6E3"/>
                </a:solidFill>
              </a:defRPr>
            </a:lvl2pPr>
            <a:lvl3pPr>
              <a:defRPr>
                <a:solidFill>
                  <a:srgbClr val="FEF6E3"/>
                </a:solidFill>
              </a:defRPr>
            </a:lvl3pPr>
            <a:lvl4pPr>
              <a:defRPr>
                <a:solidFill>
                  <a:srgbClr val="FEF6E3"/>
                </a:solidFill>
              </a:defRPr>
            </a:lvl4pPr>
            <a:lvl5pPr>
              <a:defRPr>
                <a:solidFill>
                  <a:srgbClr val="FEF6E3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18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38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401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950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33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464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275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25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280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733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7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9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53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11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612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56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96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56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ははレベル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32B490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katsube/nee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7846640" cy="3672408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8000" dirty="0" smtClean="0"/>
              <a:t>モバイル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プログラミング</a:t>
            </a:r>
            <a:r>
              <a:rPr kumimoji="1" lang="en-US" altLang="ja-JP" sz="8000" dirty="0" smtClean="0"/>
              <a:t>2</a:t>
            </a:r>
            <a:endParaRPr kumimoji="1" lang="ja-JP" altLang="en-US" sz="3200" dirty="0">
              <a:solidFill>
                <a:srgbClr val="3E4057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71600" y="6402851"/>
            <a:ext cx="2304256" cy="36004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ja-JP" dirty="0" err="1" smtClean="0">
                <a:solidFill>
                  <a:srgbClr val="3E4057"/>
                </a:solidFill>
              </a:rPr>
              <a:t>M.Katsube</a:t>
            </a:r>
            <a:endParaRPr lang="en-US" altLang="ja-JP" dirty="0" smtClean="0">
              <a:solidFill>
                <a:srgbClr val="3E4057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13760" y="62195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dirty="0" smtClean="0"/>
              <a:t>2016/10/31</a:t>
            </a:r>
          </a:p>
          <a:p>
            <a:pPr algn="r"/>
            <a:r>
              <a:rPr kumimoji="1" lang="ja-JP" altLang="en-US" sz="1400" dirty="0" smtClean="0"/>
              <a:t>日本工学院八王子専門学校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42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sz="6000" dirty="0" smtClean="0"/>
              <a:t>アンケート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556792"/>
            <a:ext cx="8686800" cy="5040560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ja-JP" altLang="en-US" sz="4800" dirty="0" smtClean="0"/>
              <a:t>　提出＝出席 </a:t>
            </a:r>
            <a:r>
              <a:rPr lang="en-US" altLang="ja-JP" sz="2000" dirty="0" smtClean="0"/>
              <a:t>(</a:t>
            </a:r>
            <a:r>
              <a:rPr lang="ja-JP" altLang="en-US" sz="2000" dirty="0"/>
              <a:t>授業</a:t>
            </a:r>
            <a:r>
              <a:rPr lang="ja-JP" altLang="en-US" sz="2000" dirty="0" smtClean="0"/>
              <a:t>終了</a:t>
            </a:r>
            <a:r>
              <a:rPr lang="ja-JP" altLang="en-US" sz="2000" dirty="0"/>
              <a:t>まで</a:t>
            </a:r>
            <a:r>
              <a:rPr lang="ja-JP" altLang="en-US" sz="2000" dirty="0" smtClean="0"/>
              <a:t>に限る</a:t>
            </a:r>
            <a:r>
              <a:rPr lang="en-US" altLang="ja-JP" sz="2000" dirty="0" smtClean="0"/>
              <a:t>)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r>
              <a:rPr lang="ja-JP" altLang="en-US" sz="4800" dirty="0" smtClean="0">
                <a:solidFill>
                  <a:srgbClr val="FF0000"/>
                </a:solidFill>
              </a:rPr>
              <a:t>未提出＝欠席</a:t>
            </a:r>
            <a:endParaRPr lang="en-US" altLang="ja-JP" sz="4800" dirty="0" smtClean="0">
              <a:solidFill>
                <a:srgbClr val="FF0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4800" dirty="0" smtClean="0"/>
              <a:t>学籍番号、名前が確認できない場合は</a:t>
            </a:r>
            <a:r>
              <a:rPr lang="ja-JP" altLang="en-US" sz="4800" dirty="0" smtClean="0">
                <a:solidFill>
                  <a:srgbClr val="FF0000"/>
                </a:solidFill>
              </a:rPr>
              <a:t>欠席</a:t>
            </a:r>
            <a:endParaRPr lang="en-US" altLang="ja-JP" sz="4800" dirty="0">
              <a:solidFill>
                <a:srgbClr val="FF0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4800" dirty="0" smtClean="0"/>
              <a:t>わからない場合は、どこが理解できなかったか記入</a:t>
            </a:r>
            <a:endParaRPr lang="en-US" altLang="ja-JP" sz="4800" dirty="0" smtClean="0"/>
          </a:p>
        </p:txBody>
      </p:sp>
    </p:spTree>
    <p:extLst>
      <p:ext uri="{BB962C8B-B14F-4D97-AF65-F5344CB8AC3E}">
        <p14:creationId xmlns:p14="http://schemas.microsoft.com/office/powerpoint/2010/main" val="261259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sz="6000" dirty="0" smtClean="0"/>
              <a:t>アンケート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556792"/>
            <a:ext cx="8686800" cy="1008112"/>
          </a:xfrm>
        </p:spPr>
        <p:txBody>
          <a:bodyPr>
            <a:noAutofit/>
          </a:bodyPr>
          <a:lstStyle/>
          <a:p>
            <a:r>
              <a:rPr lang="ja-JP" altLang="en-US" sz="4800" dirty="0" smtClean="0"/>
              <a:t>返却を希望する場合</a:t>
            </a:r>
            <a:endParaRPr lang="en-US" altLang="ja-JP" sz="4800" dirty="0" smtClean="0"/>
          </a:p>
          <a:p>
            <a:pPr marL="1143000" lvl="1" indent="-742950"/>
            <a:endParaRPr lang="en-US" altLang="ja-JP" sz="4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4" t="26984" r="17654" b="36860"/>
          <a:stretch/>
        </p:blipFill>
        <p:spPr bwMode="auto">
          <a:xfrm>
            <a:off x="1043608" y="2463527"/>
            <a:ext cx="7200800" cy="382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円/楕円 3"/>
          <p:cNvSpPr/>
          <p:nvPr/>
        </p:nvSpPr>
        <p:spPr>
          <a:xfrm>
            <a:off x="5580112" y="4293096"/>
            <a:ext cx="2376264" cy="936104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59571" y="5376118"/>
            <a:ext cx="6143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3200" dirty="0" smtClean="0">
                <a:solidFill>
                  <a:srgbClr val="FF0000"/>
                </a:solidFill>
              </a:rPr>
              <a:t>チェックしてください</a:t>
            </a:r>
            <a:endParaRPr lang="en-US" altLang="ja-JP" sz="3200" dirty="0" smtClean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3200" dirty="0" smtClean="0">
                <a:solidFill>
                  <a:srgbClr val="FF0000"/>
                </a:solidFill>
              </a:rPr>
              <a:t>次回～次々回の授業で返却します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1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前回の復習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20083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000" dirty="0" smtClean="0"/>
              <a:t>Linux</a:t>
            </a:r>
            <a:r>
              <a:rPr kumimoji="1" lang="ja-JP" altLang="en-US" sz="8000" dirty="0" smtClean="0"/>
              <a:t>コンソール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45024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6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パイプ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41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パイプを利用する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/>
          <a:lstStyle/>
          <a:p>
            <a:r>
              <a:rPr kumimoji="1" lang="ja-JP" altLang="en-US" dirty="0" smtClean="0"/>
              <a:t>コマンドの実行結果を、次のコマンドに引き継ぐことができます。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55254" y="3910161"/>
            <a:ext cx="23042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コマンド</a:t>
            </a:r>
            <a:r>
              <a:rPr kumimoji="1" lang="en-US" altLang="ja-JP" sz="3200" dirty="0" smtClean="0"/>
              <a:t>A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5519514" y="3908201"/>
            <a:ext cx="23042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コマンド</a:t>
            </a:r>
            <a:r>
              <a:rPr lang="en-US" altLang="ja-JP" sz="3200" dirty="0"/>
              <a:t>B</a:t>
            </a:r>
            <a:endParaRPr kumimoji="1" lang="ja-JP" altLang="en-US" sz="3200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4485134" y="3685517"/>
            <a:ext cx="0" cy="144016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6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パイプを利用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/>
          <a:lstStyle/>
          <a:p>
            <a:r>
              <a:rPr kumimoji="1" lang="ja-JP" altLang="en-US" dirty="0" smtClean="0"/>
              <a:t>パイプは何個でもコマンドを連結することができます。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3897052"/>
            <a:ext cx="194421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コマンド</a:t>
            </a:r>
            <a:r>
              <a:rPr kumimoji="1" lang="en-US" altLang="ja-JP" sz="2800" dirty="0" smtClean="0"/>
              <a:t>A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3347864" y="3882938"/>
            <a:ext cx="194421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コマンド</a:t>
            </a:r>
            <a:r>
              <a:rPr lang="en-US" altLang="ja-JP" sz="2800" dirty="0"/>
              <a:t>B</a:t>
            </a:r>
            <a:endParaRPr kumimoji="1" lang="ja-JP" altLang="en-US" sz="2800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915816" y="3646984"/>
            <a:ext cx="0" cy="144016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724128" y="3635835"/>
            <a:ext cx="0" cy="144016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156176" y="3923867"/>
            <a:ext cx="194421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コマンド</a:t>
            </a:r>
            <a:r>
              <a:rPr lang="en-US" altLang="ja-JP" sz="2800" dirty="0" smtClean="0"/>
              <a:t>C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100392" y="3933056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0972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パイプを利用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071" y="1916832"/>
            <a:ext cx="9036496" cy="1152128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2800" dirty="0" smtClean="0">
                <a:solidFill>
                  <a:schemeClr val="bg1"/>
                </a:solidFill>
              </a:rPr>
              <a:t>$ grep </a:t>
            </a:r>
            <a:r>
              <a:rPr lang="en-US" altLang="ja-JP" sz="2800" dirty="0" smtClean="0">
                <a:solidFill>
                  <a:srgbClr val="FF0000"/>
                </a:solidFill>
              </a:rPr>
              <a:t>‘GET /category/games’</a:t>
            </a:r>
            <a:r>
              <a:rPr lang="en-US" altLang="ja-JP" sz="2800" dirty="0" smtClean="0">
                <a:solidFill>
                  <a:schemeClr val="bg1"/>
                </a:solidFill>
              </a:rPr>
              <a:t> access.log </a:t>
            </a:r>
            <a:r>
              <a:rPr lang="en-US" altLang="ja-JP" sz="2800" dirty="0" smtClean="0">
                <a:solidFill>
                  <a:srgbClr val="FF0000"/>
                </a:solidFill>
              </a:rPr>
              <a:t>|</a:t>
            </a:r>
            <a:r>
              <a:rPr lang="en-US" altLang="ja-JP" sz="2800" dirty="0" smtClean="0">
                <a:solidFill>
                  <a:schemeClr val="bg1"/>
                </a:solidFill>
              </a:rPr>
              <a:t> 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wc</a:t>
            </a:r>
            <a:r>
              <a:rPr lang="en-US" altLang="ja-JP" sz="2800" dirty="0" smtClean="0">
                <a:solidFill>
                  <a:schemeClr val="bg1"/>
                </a:solidFill>
              </a:rPr>
              <a:t> -l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251520" y="3717032"/>
            <a:ext cx="85754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g</a:t>
            </a:r>
            <a:r>
              <a:rPr lang="en-US" altLang="ja-JP" dirty="0" smtClean="0"/>
              <a:t>rep</a:t>
            </a:r>
            <a:r>
              <a:rPr lang="ja-JP" altLang="en-US" dirty="0" smtClean="0"/>
              <a:t>で</a:t>
            </a:r>
            <a:r>
              <a:rPr lang="en-US" altLang="ja-JP" dirty="0" smtClean="0"/>
              <a:t>access.log </a:t>
            </a:r>
            <a:r>
              <a:rPr lang="ja-JP" altLang="en-US" dirty="0"/>
              <a:t>から</a:t>
            </a:r>
            <a:r>
              <a:rPr lang="en-US" altLang="ja-JP" dirty="0" smtClean="0">
                <a:solidFill>
                  <a:srgbClr val="FF0000"/>
                </a:solidFill>
              </a:rPr>
              <a:t>“/</a:t>
            </a:r>
            <a:r>
              <a:rPr lang="en-US" altLang="ja-JP" dirty="0">
                <a:solidFill>
                  <a:srgbClr val="FF0000"/>
                </a:solidFill>
              </a:rPr>
              <a:t>category/games</a:t>
            </a:r>
            <a:r>
              <a:rPr lang="en-US" altLang="ja-JP" dirty="0" smtClean="0"/>
              <a:t>” </a:t>
            </a:r>
            <a:r>
              <a:rPr lang="ja-JP" altLang="en-US" dirty="0" smtClean="0"/>
              <a:t>を検索する</a:t>
            </a:r>
            <a:endParaRPr lang="en-US" altLang="ja-JP" dirty="0" smtClean="0"/>
          </a:p>
          <a:p>
            <a:r>
              <a:rPr lang="ja-JP" altLang="en-US" dirty="0" smtClean="0"/>
              <a:t>検索結果の行数を</a:t>
            </a:r>
            <a:r>
              <a:rPr lang="en-US" altLang="ja-JP" dirty="0" err="1" smtClean="0"/>
              <a:t>wc</a:t>
            </a:r>
            <a:r>
              <a:rPr lang="ja-JP" altLang="en-US" dirty="0" smtClean="0"/>
              <a:t>でカウント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1427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パイプ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 fontScale="92500" lnSpcReduction="20000"/>
          </a:bodyPr>
          <a:lstStyle/>
          <a:p>
            <a:r>
              <a:rPr kumimoji="1" lang="ja-JP" altLang="en-US" sz="4400" dirty="0" smtClean="0">
                <a:solidFill>
                  <a:srgbClr val="FEF6E3"/>
                </a:solidFill>
              </a:rPr>
              <a:t>｜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  <a:p>
            <a:pPr lvl="1"/>
            <a:r>
              <a:rPr lang="en-US" altLang="ja-JP" sz="4000" dirty="0">
                <a:solidFill>
                  <a:srgbClr val="FEF6E3"/>
                </a:solidFill>
              </a:rPr>
              <a:t> </a:t>
            </a:r>
            <a:r>
              <a:rPr lang="ja-JP" altLang="en-US" sz="4000" dirty="0" smtClean="0">
                <a:solidFill>
                  <a:srgbClr val="FEF6E3"/>
                </a:solidFill>
              </a:rPr>
              <a:t>コマンドの実行結果</a:t>
            </a:r>
            <a:r>
              <a:rPr lang="en-US" altLang="ja-JP" sz="4000" dirty="0" smtClean="0">
                <a:solidFill>
                  <a:srgbClr val="FEF6E3"/>
                </a:solidFill>
              </a:rPr>
              <a:t>(</a:t>
            </a:r>
            <a:r>
              <a:rPr lang="ja-JP" altLang="en-US" sz="4000" dirty="0" smtClean="0">
                <a:solidFill>
                  <a:srgbClr val="FEF6E3"/>
                </a:solidFill>
              </a:rPr>
              <a:t>標準出力</a:t>
            </a:r>
            <a:r>
              <a:rPr lang="en-US" altLang="ja-JP" sz="4000" dirty="0" smtClean="0">
                <a:solidFill>
                  <a:srgbClr val="FEF6E3"/>
                </a:solidFill>
              </a:rPr>
              <a:t>)</a:t>
            </a:r>
            <a:r>
              <a:rPr lang="ja-JP" altLang="en-US" sz="4000" dirty="0" smtClean="0">
                <a:solidFill>
                  <a:srgbClr val="FEF6E3"/>
                </a:solidFill>
              </a:rPr>
              <a:t>を、次のコマンドに渡す</a:t>
            </a:r>
            <a:endParaRPr lang="en-US" altLang="ja-JP" sz="4000" dirty="0" smtClean="0">
              <a:solidFill>
                <a:srgbClr val="FEF6E3"/>
              </a:solidFill>
            </a:endParaRPr>
          </a:p>
          <a:p>
            <a:pPr lvl="1"/>
            <a:r>
              <a:rPr lang="ja-JP" altLang="en-US" sz="4000" dirty="0">
                <a:solidFill>
                  <a:srgbClr val="FEF6E3"/>
                </a:solidFill>
              </a:rPr>
              <a:t>パイプ</a:t>
            </a:r>
            <a:r>
              <a:rPr lang="ja-JP" altLang="en-US" sz="4000" dirty="0" smtClean="0">
                <a:solidFill>
                  <a:srgbClr val="FEF6E3"/>
                </a:solidFill>
              </a:rPr>
              <a:t>は一度に何個でも指定できる</a:t>
            </a:r>
            <a:endParaRPr lang="en-US" altLang="ja-JP" sz="4000" dirty="0" smtClean="0">
              <a:solidFill>
                <a:srgbClr val="FEF6E3"/>
              </a:solidFill>
            </a:endParaRPr>
          </a:p>
          <a:p>
            <a:pPr lvl="1"/>
            <a:endParaRPr kumimoji="1" lang="en-US" altLang="ja-JP" sz="4000" dirty="0">
              <a:solidFill>
                <a:srgbClr val="FEF6E3"/>
              </a:solidFill>
            </a:endParaRPr>
          </a:p>
          <a:p>
            <a:r>
              <a:rPr lang="en-US" altLang="ja-JP" sz="4400" dirty="0" smtClean="0">
                <a:solidFill>
                  <a:srgbClr val="FEF6E3"/>
                </a:solidFill>
              </a:rPr>
              <a:t>Linux</a:t>
            </a:r>
            <a:r>
              <a:rPr lang="ja-JP" altLang="en-US" sz="4400" dirty="0" smtClean="0">
                <a:solidFill>
                  <a:srgbClr val="FEF6E3"/>
                </a:solidFill>
              </a:rPr>
              <a:t>の</a:t>
            </a:r>
            <a:r>
              <a:rPr lang="en-US" altLang="ja-JP" sz="4400" dirty="0" smtClean="0">
                <a:solidFill>
                  <a:srgbClr val="FEF6E3"/>
                </a:solidFill>
              </a:rPr>
              <a:t>1</a:t>
            </a:r>
            <a:r>
              <a:rPr lang="ja-JP" altLang="en-US" sz="4400" dirty="0" smtClean="0">
                <a:solidFill>
                  <a:srgbClr val="FEF6E3"/>
                </a:solidFill>
              </a:rPr>
              <a:t>コマンドが</a:t>
            </a:r>
            <a:r>
              <a:rPr lang="en-US" altLang="ja-JP" sz="4400" dirty="0" smtClean="0">
                <a:solidFill>
                  <a:srgbClr val="FEF6E3"/>
                </a:solidFill>
              </a:rPr>
              <a:t>1</a:t>
            </a:r>
            <a:r>
              <a:rPr lang="ja-JP" altLang="en-US" sz="4400" dirty="0" smtClean="0">
                <a:solidFill>
                  <a:srgbClr val="FEF6E3"/>
                </a:solidFill>
              </a:rPr>
              <a:t>機能なのは、パイプの利用を前提としている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37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lang="ja-JP" altLang="en-US" sz="8000" dirty="0"/>
              <a:t>リダイレクト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810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/>
              <a:t>本日の予定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1097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/>
          <a:lstStyle/>
          <a:p>
            <a:r>
              <a:rPr kumimoji="1" lang="ja-JP" altLang="en-US" dirty="0" smtClean="0"/>
              <a:t>コマンドの実行結果を、ファイル等に保存することができます。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55254" y="3910161"/>
            <a:ext cx="23042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コマンド</a:t>
            </a:r>
            <a:r>
              <a:rPr kumimoji="1" lang="en-US" altLang="ja-JP" sz="3200" dirty="0" smtClean="0"/>
              <a:t>A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5519514" y="3908201"/>
            <a:ext cx="2304256" cy="9361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ファイル</a:t>
            </a:r>
            <a:r>
              <a:rPr lang="en-US" altLang="ja-JP" sz="3200" dirty="0"/>
              <a:t>X</a:t>
            </a:r>
            <a:endParaRPr kumimoji="1" lang="en-US" altLang="ja-JP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95936" y="3861048"/>
            <a:ext cx="103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</a:t>
            </a:r>
            <a:endParaRPr kumimoji="1" lang="ja-JP" altLang="en-US" sz="80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837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を利用する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“&gt;&gt;”</a:t>
            </a:r>
            <a:r>
              <a:rPr kumimoji="1" lang="ja-JP" altLang="en-US" dirty="0" smtClean="0"/>
              <a:t>を用いることで、コマンドの実行結果を、ファイル等に</a:t>
            </a:r>
            <a:r>
              <a:rPr kumimoji="1" lang="ja-JP" altLang="en-US" dirty="0" smtClean="0">
                <a:solidFill>
                  <a:srgbClr val="FF0000"/>
                </a:solidFill>
              </a:rPr>
              <a:t>追記</a:t>
            </a:r>
            <a:r>
              <a:rPr kumimoji="1" lang="ja-JP" altLang="en-US" dirty="0" smtClean="0"/>
              <a:t>することができます。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55254" y="3910161"/>
            <a:ext cx="23042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コマンド</a:t>
            </a:r>
            <a:r>
              <a:rPr kumimoji="1" lang="en-US" altLang="ja-JP" sz="3200" dirty="0" smtClean="0"/>
              <a:t>A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5580112" y="3908201"/>
            <a:ext cx="2304256" cy="9361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ファイル</a:t>
            </a:r>
            <a:r>
              <a:rPr lang="en-US" altLang="ja-JP" sz="3200" dirty="0"/>
              <a:t>X</a:t>
            </a:r>
            <a:endParaRPr kumimoji="1" lang="en-US" altLang="ja-JP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626047" y="3861047"/>
            <a:ext cx="18934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</a:t>
            </a:r>
            <a:r>
              <a:rPr kumimoji="1" lang="en-US" altLang="ja-JP" sz="8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&gt;</a:t>
            </a:r>
            <a:endParaRPr kumimoji="1" lang="ja-JP" altLang="en-US" sz="80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8611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071" y="1916832"/>
            <a:ext cx="9036496" cy="1152128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$ grep </a:t>
            </a:r>
            <a:r>
              <a:rPr lang="ja-JP" altLang="en-US" dirty="0" smtClean="0">
                <a:solidFill>
                  <a:srgbClr val="FF0000"/>
                </a:solidFill>
              </a:rPr>
              <a:t>‘</a:t>
            </a:r>
            <a:r>
              <a:rPr lang="en-US" altLang="ja-JP" dirty="0" smtClean="0">
                <a:solidFill>
                  <a:srgbClr val="FF0000"/>
                </a:solidFill>
              </a:rPr>
              <a:t>iPhone’</a:t>
            </a:r>
            <a:r>
              <a:rPr lang="en-US" altLang="ja-JP" dirty="0" smtClean="0">
                <a:solidFill>
                  <a:schemeClr val="bg1"/>
                </a:solidFill>
              </a:rPr>
              <a:t> access.log </a:t>
            </a:r>
            <a:r>
              <a:rPr lang="en-US" altLang="ja-JP" dirty="0" smtClean="0">
                <a:solidFill>
                  <a:srgbClr val="FF0000"/>
                </a:solidFill>
              </a:rPr>
              <a:t>&gt; iphone.log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251520" y="3717032"/>
            <a:ext cx="85754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g</a:t>
            </a:r>
            <a:r>
              <a:rPr lang="en-US" altLang="ja-JP" dirty="0" smtClean="0"/>
              <a:t>rep</a:t>
            </a:r>
            <a:r>
              <a:rPr lang="ja-JP" altLang="en-US" dirty="0" smtClean="0"/>
              <a:t>で</a:t>
            </a:r>
            <a:r>
              <a:rPr lang="en-US" altLang="ja-JP" dirty="0" smtClean="0"/>
              <a:t>access.log </a:t>
            </a:r>
            <a:r>
              <a:rPr lang="ja-JP" altLang="en-US" dirty="0" smtClean="0"/>
              <a:t>から文字列</a:t>
            </a:r>
            <a:r>
              <a:rPr lang="en-US" altLang="ja-JP" dirty="0" smtClean="0">
                <a:solidFill>
                  <a:srgbClr val="FF0000"/>
                </a:solidFill>
              </a:rPr>
              <a:t>”iPhone”</a:t>
            </a:r>
            <a:r>
              <a:rPr lang="ja-JP" altLang="en-US" dirty="0" smtClean="0"/>
              <a:t>を検索する</a:t>
            </a:r>
            <a:endParaRPr lang="en-US" altLang="ja-JP" dirty="0" smtClean="0"/>
          </a:p>
          <a:p>
            <a:r>
              <a:rPr lang="en-US" altLang="ja-JP" dirty="0" smtClean="0"/>
              <a:t>iphone.log</a:t>
            </a:r>
            <a:r>
              <a:rPr lang="ja-JP" altLang="en-US" dirty="0" err="1" smtClean="0"/>
              <a:t>へ</a:t>
            </a:r>
            <a:r>
              <a:rPr lang="ja-JP" altLang="en-US" dirty="0" smtClean="0"/>
              <a:t>結果を保存する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5101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071" y="1916832"/>
            <a:ext cx="9036496" cy="1152128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$ grep </a:t>
            </a:r>
            <a:r>
              <a:rPr lang="ja-JP" altLang="en-US" dirty="0" smtClean="0">
                <a:solidFill>
                  <a:srgbClr val="FF0000"/>
                </a:solidFill>
              </a:rPr>
              <a:t>‘</a:t>
            </a:r>
            <a:r>
              <a:rPr lang="en-US" altLang="ja-JP" dirty="0" smtClean="0">
                <a:solidFill>
                  <a:srgbClr val="FF0000"/>
                </a:solidFill>
              </a:rPr>
              <a:t>Macintosh’</a:t>
            </a:r>
            <a:r>
              <a:rPr lang="en-US" altLang="ja-JP" dirty="0" smtClean="0">
                <a:solidFill>
                  <a:schemeClr val="bg1"/>
                </a:solidFill>
              </a:rPr>
              <a:t> access.log </a:t>
            </a:r>
            <a:r>
              <a:rPr lang="en-US" altLang="ja-JP" dirty="0" smtClean="0">
                <a:solidFill>
                  <a:srgbClr val="FF0000"/>
                </a:solidFill>
              </a:rPr>
              <a:t>&gt;&gt; </a:t>
            </a:r>
            <a:r>
              <a:rPr lang="en-US" altLang="ja-JP" dirty="0" smtClean="0">
                <a:solidFill>
                  <a:schemeClr val="bg1"/>
                </a:solidFill>
              </a:rPr>
              <a:t>iphone.log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251520" y="3717032"/>
            <a:ext cx="85754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g</a:t>
            </a:r>
            <a:r>
              <a:rPr lang="en-US" altLang="ja-JP" dirty="0" smtClean="0"/>
              <a:t>rep</a:t>
            </a:r>
            <a:r>
              <a:rPr lang="ja-JP" altLang="en-US" dirty="0" smtClean="0"/>
              <a:t>で</a:t>
            </a:r>
            <a:r>
              <a:rPr lang="en-US" altLang="ja-JP" dirty="0" smtClean="0"/>
              <a:t>access.log </a:t>
            </a:r>
            <a:r>
              <a:rPr lang="ja-JP" altLang="en-US" dirty="0" smtClean="0"/>
              <a:t>から文字列</a:t>
            </a:r>
            <a:r>
              <a:rPr lang="en-US" altLang="ja-JP" dirty="0" smtClean="0">
                <a:solidFill>
                  <a:srgbClr val="FF0000"/>
                </a:solidFill>
              </a:rPr>
              <a:t>”Macintosh”</a:t>
            </a:r>
            <a:r>
              <a:rPr lang="ja-JP" altLang="en-US" dirty="0" smtClean="0"/>
              <a:t>を検索する</a:t>
            </a:r>
            <a:endParaRPr lang="en-US" altLang="ja-JP" dirty="0" smtClean="0"/>
          </a:p>
          <a:p>
            <a:r>
              <a:rPr lang="en-US" altLang="ja-JP" dirty="0" smtClean="0"/>
              <a:t>iphone.log</a:t>
            </a:r>
            <a:r>
              <a:rPr lang="ja-JP" altLang="en-US" dirty="0" err="1" smtClean="0"/>
              <a:t>へ</a:t>
            </a:r>
            <a:r>
              <a:rPr lang="ja-JP" altLang="en-US" dirty="0" smtClean="0"/>
              <a:t>結果を</a:t>
            </a:r>
            <a:r>
              <a:rPr lang="ja-JP" altLang="en-US" dirty="0" smtClean="0">
                <a:solidFill>
                  <a:srgbClr val="FF0000"/>
                </a:solidFill>
              </a:rPr>
              <a:t>追記</a:t>
            </a:r>
            <a:r>
              <a:rPr lang="ja-JP" altLang="en-US" dirty="0" smtClean="0"/>
              <a:t>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80916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リダイレクト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 fontScale="92500"/>
          </a:bodyPr>
          <a:lstStyle/>
          <a:p>
            <a:r>
              <a:rPr lang="en-US" altLang="ja-JP" sz="4400" dirty="0" smtClean="0">
                <a:solidFill>
                  <a:srgbClr val="FF0000"/>
                </a:solidFill>
              </a:rPr>
              <a:t>&gt;</a:t>
            </a:r>
            <a:r>
              <a:rPr lang="en-US" altLang="ja-JP" sz="4400" dirty="0" smtClean="0">
                <a:solidFill>
                  <a:srgbClr val="FEF6E3"/>
                </a:solidFill>
              </a:rPr>
              <a:t>  </a:t>
            </a:r>
            <a:r>
              <a:rPr lang="en-US" altLang="ja-JP" dirty="0" smtClean="0">
                <a:solidFill>
                  <a:srgbClr val="FEF6E3"/>
                </a:solidFill>
              </a:rPr>
              <a:t>(</a:t>
            </a:r>
            <a:r>
              <a:rPr lang="ja-JP" altLang="en-US" dirty="0">
                <a:solidFill>
                  <a:srgbClr val="FEF6E3"/>
                </a:solidFill>
              </a:rPr>
              <a:t>名前</a:t>
            </a:r>
            <a:r>
              <a:rPr lang="ja-JP" altLang="en-US" dirty="0" smtClean="0">
                <a:solidFill>
                  <a:srgbClr val="FEF6E3"/>
                </a:solidFill>
              </a:rPr>
              <a:t>をつけて保存</a:t>
            </a:r>
            <a:r>
              <a:rPr lang="en-US" altLang="ja-JP" dirty="0" smtClean="0">
                <a:solidFill>
                  <a:srgbClr val="FEF6E3"/>
                </a:solidFill>
              </a:rPr>
              <a:t>)</a:t>
            </a:r>
            <a:endParaRPr lang="en-US" altLang="ja-JP" sz="4400" dirty="0" smtClean="0">
              <a:solidFill>
                <a:srgbClr val="FEF6E3"/>
              </a:solidFill>
            </a:endParaRPr>
          </a:p>
          <a:p>
            <a:pPr lvl="1"/>
            <a:r>
              <a:rPr lang="en-US" altLang="ja-JP" sz="4000" dirty="0">
                <a:solidFill>
                  <a:srgbClr val="FEF6E3"/>
                </a:solidFill>
              </a:rPr>
              <a:t> </a:t>
            </a:r>
            <a:r>
              <a:rPr lang="ja-JP" altLang="en-US" sz="4000" dirty="0">
                <a:solidFill>
                  <a:srgbClr val="FEF6E3"/>
                </a:solidFill>
              </a:rPr>
              <a:t>標</a:t>
            </a:r>
            <a:r>
              <a:rPr lang="ja-JP" altLang="en-US" sz="4000" dirty="0" smtClean="0">
                <a:solidFill>
                  <a:srgbClr val="FEF6E3"/>
                </a:solidFill>
              </a:rPr>
              <a:t>準出力に出力された情報を、指定されたファイル等に</a:t>
            </a:r>
            <a:r>
              <a:rPr lang="ja-JP" altLang="en-US" sz="4000" dirty="0" smtClean="0">
                <a:solidFill>
                  <a:srgbClr val="FF0000"/>
                </a:solidFill>
              </a:rPr>
              <a:t>上書き</a:t>
            </a:r>
            <a:r>
              <a:rPr lang="ja-JP" altLang="en-US" sz="4000" dirty="0" smtClean="0">
                <a:solidFill>
                  <a:srgbClr val="FEF6E3"/>
                </a:solidFill>
              </a:rPr>
              <a:t>する</a:t>
            </a:r>
            <a:endParaRPr lang="en-US" altLang="ja-JP" sz="4000" dirty="0" smtClean="0">
              <a:solidFill>
                <a:srgbClr val="FEF6E3"/>
              </a:solidFill>
            </a:endParaRPr>
          </a:p>
          <a:p>
            <a:r>
              <a:rPr lang="en-US" altLang="ja-JP" sz="4800" dirty="0" smtClean="0">
                <a:solidFill>
                  <a:srgbClr val="FF0000"/>
                </a:solidFill>
              </a:rPr>
              <a:t>&gt;&gt;</a:t>
            </a:r>
            <a:r>
              <a:rPr lang="en-US" altLang="ja-JP" sz="4800" dirty="0" smtClean="0">
                <a:solidFill>
                  <a:srgbClr val="FEF6E3"/>
                </a:solidFill>
              </a:rPr>
              <a:t> </a:t>
            </a:r>
            <a:r>
              <a:rPr lang="en-US" altLang="ja-JP" dirty="0" smtClean="0">
                <a:solidFill>
                  <a:srgbClr val="FEF6E3"/>
                </a:solidFill>
              </a:rPr>
              <a:t>(</a:t>
            </a:r>
            <a:r>
              <a:rPr lang="ja-JP" altLang="en-US" dirty="0">
                <a:solidFill>
                  <a:srgbClr val="FEF6E3"/>
                </a:solidFill>
              </a:rPr>
              <a:t>追記</a:t>
            </a:r>
            <a:r>
              <a:rPr lang="en-US" altLang="ja-JP" dirty="0" smtClean="0">
                <a:solidFill>
                  <a:srgbClr val="FEF6E3"/>
                </a:solidFill>
              </a:rPr>
              <a:t>)</a:t>
            </a:r>
          </a:p>
          <a:p>
            <a:pPr lvl="1"/>
            <a:r>
              <a:rPr lang="ja-JP" altLang="en-US" sz="4000" dirty="0">
                <a:solidFill>
                  <a:srgbClr val="FEF6E3"/>
                </a:solidFill>
              </a:rPr>
              <a:t>標準出力に出力された情報を、指定された</a:t>
            </a:r>
            <a:r>
              <a:rPr lang="ja-JP" altLang="en-US" sz="4000" dirty="0" smtClean="0">
                <a:solidFill>
                  <a:srgbClr val="FEF6E3"/>
                </a:solidFill>
              </a:rPr>
              <a:t>ファイルの</a:t>
            </a:r>
            <a:r>
              <a:rPr lang="ja-JP" altLang="en-US" sz="4000" dirty="0" smtClean="0">
                <a:solidFill>
                  <a:srgbClr val="FF0000"/>
                </a:solidFill>
              </a:rPr>
              <a:t>末尾に追記</a:t>
            </a:r>
            <a:r>
              <a:rPr lang="ja-JP" altLang="en-US" sz="4000" dirty="0" smtClean="0">
                <a:solidFill>
                  <a:srgbClr val="FEF6E3"/>
                </a:solidFill>
              </a:rPr>
              <a:t>する</a:t>
            </a:r>
            <a:endParaRPr lang="en-US" altLang="ja-JP" sz="4000" dirty="0">
              <a:solidFill>
                <a:srgbClr val="FEF6E3"/>
              </a:solidFill>
            </a:endParaRPr>
          </a:p>
          <a:p>
            <a:pPr lvl="1"/>
            <a:endParaRPr lang="en-US" altLang="ja-JP" sz="40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8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“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dirty="0" smtClean="0">
                <a:solidFill>
                  <a:srgbClr val="FF0000"/>
                </a:solidFill>
              </a:rPr>
              <a:t>”</a:t>
            </a:r>
            <a:r>
              <a:rPr kumimoji="1" lang="ja-JP" altLang="en-US" dirty="0" smtClean="0"/>
              <a:t>を用いることで、ファイルの内容をコマンドに</a:t>
            </a:r>
            <a:r>
              <a:rPr lang="ja-JP" altLang="en-US" dirty="0" smtClean="0">
                <a:solidFill>
                  <a:srgbClr val="FF0000"/>
                </a:solidFill>
              </a:rPr>
              <a:t>送る</a:t>
            </a:r>
            <a:r>
              <a:rPr kumimoji="1" lang="ja-JP" altLang="en-US" dirty="0" smtClean="0"/>
              <a:t>ことができます。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155254" y="3910161"/>
            <a:ext cx="23042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コマンド</a:t>
            </a:r>
            <a:r>
              <a:rPr kumimoji="1" lang="en-US" altLang="ja-JP" sz="3200" dirty="0" smtClean="0"/>
              <a:t>A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5580112" y="3908201"/>
            <a:ext cx="2304256" cy="9361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ファイル</a:t>
            </a:r>
            <a:r>
              <a:rPr lang="en-US" altLang="ja-JP" sz="3200" dirty="0"/>
              <a:t>X</a:t>
            </a:r>
            <a:endParaRPr kumimoji="1" lang="en-US" altLang="ja-JP" sz="32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51920" y="3833753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＜</a:t>
            </a:r>
            <a:endParaRPr kumimoji="1" lang="ja-JP" altLang="en-US" sz="80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5308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リダイレクト</a:t>
            </a:r>
            <a:r>
              <a:rPr lang="ja-JP" altLang="en-US" dirty="0" smtClean="0"/>
              <a:t>を利用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071" y="1916832"/>
            <a:ext cx="9036496" cy="1152128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ja-JP" sz="2800" dirty="0" smtClean="0">
                <a:solidFill>
                  <a:schemeClr val="bg1"/>
                </a:solidFill>
              </a:rPr>
              <a:t>$ grep </a:t>
            </a:r>
            <a:r>
              <a:rPr lang="ja-JP" altLang="en-US" sz="2800" dirty="0" smtClean="0">
                <a:solidFill>
                  <a:schemeClr val="bg1"/>
                </a:solidFill>
              </a:rPr>
              <a:t>‘</a:t>
            </a:r>
            <a:r>
              <a:rPr lang="en-US" altLang="ja-JP" sz="2800" dirty="0" smtClean="0">
                <a:solidFill>
                  <a:schemeClr val="bg1"/>
                </a:solidFill>
              </a:rPr>
              <a:t>GET /category/games’ </a:t>
            </a:r>
            <a:r>
              <a:rPr lang="en-US" altLang="ja-JP" sz="2800" dirty="0" smtClean="0">
                <a:solidFill>
                  <a:srgbClr val="FF0000"/>
                </a:solidFill>
              </a:rPr>
              <a:t>&lt;</a:t>
            </a:r>
            <a:r>
              <a:rPr lang="en-US" altLang="ja-JP" sz="2800" dirty="0" smtClean="0">
                <a:solidFill>
                  <a:schemeClr val="bg1"/>
                </a:solidFill>
              </a:rPr>
              <a:t> iphone.log | </a:t>
            </a:r>
            <a:r>
              <a:rPr lang="en-US" altLang="ja-JP" sz="2800" dirty="0" err="1" smtClean="0">
                <a:solidFill>
                  <a:schemeClr val="bg1"/>
                </a:solidFill>
              </a:rPr>
              <a:t>wc</a:t>
            </a:r>
            <a:r>
              <a:rPr lang="en-US" altLang="ja-JP" sz="2800" dirty="0" smtClean="0">
                <a:solidFill>
                  <a:schemeClr val="bg1"/>
                </a:solidFill>
              </a:rPr>
              <a:t> -l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251520" y="3717032"/>
            <a:ext cx="85754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g</a:t>
            </a:r>
            <a:r>
              <a:rPr lang="en-US" altLang="ja-JP" dirty="0" smtClean="0"/>
              <a:t>rep</a:t>
            </a:r>
            <a:r>
              <a:rPr lang="ja-JP" altLang="en-US" dirty="0" smtClean="0"/>
              <a:t>に</a:t>
            </a:r>
            <a:r>
              <a:rPr lang="en-US" altLang="ja-JP" dirty="0" smtClean="0">
                <a:solidFill>
                  <a:srgbClr val="FF0000"/>
                </a:solidFill>
              </a:rPr>
              <a:t>iphone.log</a:t>
            </a:r>
            <a:r>
              <a:rPr lang="ja-JP" altLang="en-US" dirty="0" smtClean="0">
                <a:solidFill>
                  <a:srgbClr val="FF0000"/>
                </a:solidFill>
              </a:rPr>
              <a:t>の内容を送り</a:t>
            </a:r>
            <a:r>
              <a:rPr lang="ja-JP" altLang="en-US" dirty="0" smtClean="0"/>
              <a:t>、文字列</a:t>
            </a:r>
            <a:r>
              <a:rPr lang="en-US" altLang="ja-JP" dirty="0" smtClean="0">
                <a:solidFill>
                  <a:srgbClr val="FF0000"/>
                </a:solidFill>
              </a:rPr>
              <a:t>”/category/games”</a:t>
            </a:r>
            <a:r>
              <a:rPr lang="ja-JP" altLang="en-US" dirty="0" smtClean="0"/>
              <a:t>を検索する</a:t>
            </a:r>
            <a:endParaRPr lang="en-US" altLang="ja-JP" dirty="0" smtClean="0"/>
          </a:p>
          <a:p>
            <a:r>
              <a:rPr lang="ja-JP" altLang="en-US" dirty="0"/>
              <a:t>検索</a:t>
            </a:r>
            <a:r>
              <a:rPr lang="ja-JP" altLang="en-US" dirty="0" smtClean="0"/>
              <a:t>結果の行数をカウントする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08795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リダイレクト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/>
          </a:bodyPr>
          <a:lstStyle/>
          <a:p>
            <a:r>
              <a:rPr lang="en-US" altLang="ja-JP" sz="4400" dirty="0" smtClean="0">
                <a:solidFill>
                  <a:srgbClr val="FF0000"/>
                </a:solidFill>
              </a:rPr>
              <a:t>&lt;</a:t>
            </a:r>
            <a:r>
              <a:rPr lang="en-US" altLang="ja-JP" sz="4400" dirty="0" smtClean="0">
                <a:solidFill>
                  <a:srgbClr val="FEF6E3"/>
                </a:solidFill>
              </a:rPr>
              <a:t>  </a:t>
            </a:r>
            <a:r>
              <a:rPr lang="en-US" altLang="ja-JP" dirty="0" smtClean="0">
                <a:solidFill>
                  <a:srgbClr val="FEF6E3"/>
                </a:solidFill>
              </a:rPr>
              <a:t>(</a:t>
            </a:r>
            <a:r>
              <a:rPr lang="ja-JP" altLang="en-US" dirty="0">
                <a:solidFill>
                  <a:srgbClr val="FEF6E3"/>
                </a:solidFill>
              </a:rPr>
              <a:t>入力</a:t>
            </a:r>
            <a:r>
              <a:rPr lang="en-US" altLang="ja-JP" dirty="0" smtClean="0">
                <a:solidFill>
                  <a:srgbClr val="FEF6E3"/>
                </a:solidFill>
              </a:rPr>
              <a:t>)</a:t>
            </a:r>
          </a:p>
          <a:p>
            <a:pPr lvl="1"/>
            <a:r>
              <a:rPr lang="ja-JP" altLang="en-US" sz="4000" dirty="0" smtClean="0">
                <a:solidFill>
                  <a:srgbClr val="FEF6E3"/>
                </a:solidFill>
              </a:rPr>
              <a:t> コマンドにファイル等の情報を標準入力として渡す</a:t>
            </a:r>
            <a:endParaRPr lang="en-US" altLang="ja-JP" sz="4000" dirty="0" smtClean="0">
              <a:solidFill>
                <a:srgbClr val="FEF6E3"/>
              </a:solidFill>
            </a:endParaRPr>
          </a:p>
          <a:p>
            <a:pPr marL="457200" lvl="1" indent="0">
              <a:buNone/>
            </a:pPr>
            <a:endParaRPr lang="en-US" altLang="ja-JP" sz="40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2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8000" dirty="0" smtClean="0"/>
              <a:t>UNIX</a:t>
            </a:r>
            <a:r>
              <a:rPr kumimoji="1" lang="ja-JP" altLang="en-US" sz="8000" dirty="0" smtClean="0"/>
              <a:t>という哲学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8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書籍「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という考え方」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1026" name="Picture 2" descr="C:\Users\katsube\Desktop\UNIXという考え方―その設計思想と哲学   Mike Gancarz  芳尾 桂  本   通販   Amaz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14" y="1268760"/>
            <a:ext cx="6367329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32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午前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サーバサイドプログラミング</a:t>
            </a:r>
            <a:endParaRPr lang="en-US" altLang="ja-JP" sz="4000" dirty="0"/>
          </a:p>
          <a:p>
            <a:pPr lvl="1"/>
            <a:r>
              <a:rPr lang="en-US" altLang="ja-JP" sz="3600" dirty="0"/>
              <a:t> </a:t>
            </a:r>
            <a:r>
              <a:rPr lang="en-US" altLang="ja-JP" sz="3600" dirty="0" smtClean="0"/>
              <a:t>PHP</a:t>
            </a:r>
            <a:r>
              <a:rPr lang="ja-JP" altLang="en-US" sz="3600" dirty="0" smtClean="0"/>
              <a:t>の起動</a:t>
            </a:r>
            <a:endParaRPr lang="en-US" altLang="ja-JP" sz="3600" dirty="0"/>
          </a:p>
          <a:p>
            <a:pPr lvl="1"/>
            <a:r>
              <a:rPr lang="en-US" altLang="ja-JP" sz="3600" dirty="0" smtClean="0"/>
              <a:t> PHP</a:t>
            </a:r>
            <a:r>
              <a:rPr lang="ja-JP" altLang="en-US" sz="3600" dirty="0" smtClean="0"/>
              <a:t>の基本文法</a:t>
            </a:r>
            <a:endParaRPr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135808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定理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：すべてのプログラムを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フィルタにする</a:t>
            </a:r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8" t="50572" r="15034" b="18749"/>
          <a:stretch/>
        </p:blipFill>
        <p:spPr bwMode="auto">
          <a:xfrm>
            <a:off x="1115616" y="1772816"/>
            <a:ext cx="7128792" cy="443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597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定理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：過度の対話的インターフェースを避ける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6" t="22949" r="15763" b="20217"/>
          <a:stretch/>
        </p:blipFill>
        <p:spPr bwMode="auto">
          <a:xfrm>
            <a:off x="2217812" y="1484784"/>
            <a:ext cx="4440510" cy="518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713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000" dirty="0" smtClean="0"/>
              <a:t>Linux</a:t>
            </a:r>
            <a:r>
              <a:rPr kumimoji="1" lang="ja-JP" altLang="en-US" sz="8000" dirty="0" smtClean="0"/>
              <a:t>基礎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45024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95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デーモン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6719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" name="AutoShape 2" descr="「デーモン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-30367"/>
            <a:ext cx="5040560" cy="684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9600" dirty="0" smtClean="0"/>
              <a:t>Daemon</a:t>
            </a:r>
            <a:br>
              <a:rPr kumimoji="1" lang="en-US" altLang="ja-JP" sz="9600" dirty="0" smtClean="0"/>
            </a:br>
            <a:r>
              <a:rPr kumimoji="1" lang="en-US" altLang="ja-JP" sz="9600" dirty="0" smtClean="0"/>
              <a:t>is</a:t>
            </a:r>
            <a:br>
              <a:rPr kumimoji="1" lang="en-US" altLang="ja-JP" sz="9600" dirty="0" smtClean="0"/>
            </a:br>
            <a:r>
              <a:rPr kumimoji="1" lang="en-US" altLang="ja-JP" sz="9600" dirty="0" smtClean="0"/>
              <a:t>Not Demon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8756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4" name="AutoShape 2" descr="「デーモン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000" dirty="0" smtClean="0"/>
              <a:t>Daemon</a:t>
            </a:r>
            <a:br>
              <a:rPr kumimoji="1" lang="en-US" altLang="ja-JP" sz="8000" dirty="0" smtClean="0"/>
            </a:br>
            <a:r>
              <a:rPr lang="en-US" altLang="ja-JP" sz="8000" dirty="0" smtClean="0"/>
              <a:t>=</a:t>
            </a:r>
            <a:br>
              <a:rPr lang="en-US" altLang="ja-JP" sz="8000" dirty="0" smtClean="0"/>
            </a:br>
            <a:r>
              <a:rPr lang="ja-JP" altLang="en-US" sz="8000" dirty="0" smtClean="0"/>
              <a:t>守護神</a:t>
            </a:r>
            <a:r>
              <a:rPr lang="en-US" altLang="ja-JP" sz="8000" dirty="0" smtClean="0"/>
              <a:t/>
            </a:r>
            <a:br>
              <a:rPr lang="en-US" altLang="ja-JP" sz="8000" dirty="0" smtClean="0"/>
            </a:br>
            <a:r>
              <a:rPr lang="en-US" altLang="ja-JP" sz="3200" dirty="0" smtClean="0"/>
              <a:t>(</a:t>
            </a:r>
            <a:r>
              <a:rPr lang="ja-JP" altLang="en-US" sz="3200" dirty="0" smtClean="0"/>
              <a:t>ギリシャ神話、ダイモーン</a:t>
            </a:r>
            <a:r>
              <a:rPr lang="en-US" altLang="ja-JP" sz="3200" dirty="0" smtClean="0"/>
              <a:t>)</a:t>
            </a:r>
            <a:endParaRPr kumimoji="1" lang="ja-JP" altLang="en-US" sz="8000" dirty="0"/>
          </a:p>
        </p:txBody>
      </p:sp>
    </p:spTree>
    <p:extLst>
      <p:ext uri="{BB962C8B-B14F-4D97-AF65-F5344CB8AC3E}">
        <p14:creationId xmlns:p14="http://schemas.microsoft.com/office/powerpoint/2010/main" val="9243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デーモン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824536"/>
          </a:xfrm>
        </p:spPr>
        <p:txBody>
          <a:bodyPr>
            <a:normAutofit/>
          </a:bodyPr>
          <a:lstStyle/>
          <a:p>
            <a:r>
              <a:rPr lang="ja-JP" altLang="en-US" sz="4400" dirty="0" smtClean="0">
                <a:solidFill>
                  <a:srgbClr val="FEF6E3"/>
                </a:solidFill>
              </a:rPr>
              <a:t>バックグラウンドにて動作するプログラム</a:t>
            </a:r>
            <a:r>
              <a:rPr lang="en-US" altLang="ja-JP" sz="4400" dirty="0" smtClean="0">
                <a:solidFill>
                  <a:srgbClr val="FEF6E3"/>
                </a:solidFill>
              </a:rPr>
              <a:t>(</a:t>
            </a:r>
            <a:r>
              <a:rPr lang="ja-JP" altLang="en-US" sz="4400" dirty="0" smtClean="0">
                <a:solidFill>
                  <a:srgbClr val="FEF6E3"/>
                </a:solidFill>
              </a:rPr>
              <a:t>プロセス</a:t>
            </a:r>
            <a:r>
              <a:rPr lang="en-US" altLang="ja-JP" sz="4400" dirty="0" smtClean="0">
                <a:solidFill>
                  <a:srgbClr val="FEF6E3"/>
                </a:solidFill>
              </a:rPr>
              <a:t>)</a:t>
            </a:r>
          </a:p>
          <a:p>
            <a:endParaRPr kumimoji="1" lang="en-US" altLang="ja-JP" sz="4400" dirty="0" smtClean="0">
              <a:solidFill>
                <a:srgbClr val="FEF6E3"/>
              </a:solidFill>
            </a:endParaRPr>
          </a:p>
          <a:p>
            <a:r>
              <a:rPr lang="ja-JP" altLang="en-US" sz="4400" dirty="0" smtClean="0">
                <a:solidFill>
                  <a:srgbClr val="FEF6E3"/>
                </a:solidFill>
              </a:rPr>
              <a:t>サーバはデーモンの一種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「サーバ」を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lang="ja-JP" altLang="en-US" sz="8000" dirty="0" smtClean="0"/>
              <a:t>開発</a:t>
            </a:r>
            <a:r>
              <a:rPr lang="ja-JP" altLang="en-US" sz="8000" dirty="0"/>
              <a:t>する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76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スナップショット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endParaRPr kumimoji="1" lang="ja-JP" altLang="en-US" sz="72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" name="Picture 4" descr="http://www.lanches.co.jp/wp-content/uploads/2015/02/virtualbox-logo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r="22570" b="4869"/>
          <a:stretch/>
        </p:blipFill>
        <p:spPr bwMode="auto">
          <a:xfrm>
            <a:off x="6300192" y="3573016"/>
            <a:ext cx="2381598" cy="26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6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 smtClean="0"/>
              <a:t>VirtualBox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「スナップショット」機能</a:t>
            </a:r>
            <a:endParaRPr kumimoji="1" lang="ja-JP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6"/>
            <a:ext cx="43338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5148064" y="2060846"/>
            <a:ext cx="3672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スナップショットを作成しておくと、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いつでもその時点の状態に戻せます。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158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午後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 smtClean="0"/>
              <a:t>ネットワーク基礎</a:t>
            </a:r>
            <a:endParaRPr kumimoji="1" lang="en-US" altLang="ja-JP" sz="4000" dirty="0" smtClean="0"/>
          </a:p>
          <a:p>
            <a:pPr lvl="1"/>
            <a:r>
              <a:rPr lang="ja-JP" altLang="en-US" sz="3600" dirty="0"/>
              <a:t> </a:t>
            </a:r>
            <a:r>
              <a:rPr lang="en-US" altLang="ja-JP" sz="3600" dirty="0" smtClean="0"/>
              <a:t>HTTP</a:t>
            </a:r>
            <a:r>
              <a:rPr lang="ja-JP" altLang="en-US" sz="3600" dirty="0" smtClean="0"/>
              <a:t>メソッド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en-US" altLang="ja-JP" sz="3600" dirty="0" smtClean="0"/>
          </a:p>
          <a:p>
            <a:r>
              <a:rPr lang="en-US" altLang="ja-JP" sz="4000" dirty="0" smtClean="0"/>
              <a:t>HTTP</a:t>
            </a:r>
            <a:r>
              <a:rPr lang="ja-JP" altLang="en-US" sz="4000" dirty="0" smtClean="0"/>
              <a:t>演習</a:t>
            </a:r>
            <a:endParaRPr lang="en-US" altLang="ja-JP" sz="4000" dirty="0" smtClean="0"/>
          </a:p>
          <a:p>
            <a:pPr lvl="1"/>
            <a:r>
              <a:rPr lang="en-US" altLang="ja-JP" sz="3600" dirty="0" smtClean="0"/>
              <a:t> </a:t>
            </a:r>
            <a:r>
              <a:rPr lang="ja-JP" altLang="en-US" sz="3600" dirty="0" smtClean="0"/>
              <a:t>動的な</a:t>
            </a:r>
            <a:r>
              <a:rPr lang="en-US" altLang="ja-JP" sz="3600" dirty="0" smtClean="0"/>
              <a:t>Web</a:t>
            </a:r>
            <a:r>
              <a:rPr lang="ja-JP" altLang="en-US" sz="3600" dirty="0" smtClean="0"/>
              <a:t>ページ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508269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「</a:t>
            </a:r>
            <a:r>
              <a:rPr kumimoji="1" lang="en-US" altLang="ja-JP" sz="8000" dirty="0" smtClean="0"/>
              <a:t>telnet</a:t>
            </a:r>
            <a:r>
              <a:rPr kumimoji="1" lang="ja-JP" altLang="en-US" sz="8000" dirty="0" smtClean="0"/>
              <a:t>」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lang="ja-JP" altLang="en-US" sz="8000" dirty="0" smtClean="0"/>
              <a:t>コマンド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9164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telnet</a:t>
            </a:r>
            <a:r>
              <a:rPr kumimoji="1" lang="ja-JP" altLang="en-US" dirty="0" smtClean="0"/>
              <a:t>コマンドの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インストール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48469" y="1916832"/>
            <a:ext cx="8583116" cy="15260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</a:t>
            </a:r>
          </a:p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telnet&gt; 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79735" y="3789040"/>
            <a:ext cx="80219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000" dirty="0" smtClean="0"/>
              <a:t>telnet</a:t>
            </a:r>
            <a:r>
              <a:rPr lang="ja-JP" altLang="en-US" sz="4000" dirty="0" smtClean="0"/>
              <a:t>コマンドを打ち、このような画面になったら成功。</a:t>
            </a:r>
            <a:endParaRPr lang="en-US" altLang="ja-JP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4000" dirty="0" smtClean="0"/>
              <a:t>“quit”</a:t>
            </a:r>
            <a:r>
              <a:rPr kumimoji="1" lang="ja-JP" altLang="en-US" sz="4000" dirty="0" smtClean="0"/>
              <a:t>と打つと、対話型の</a:t>
            </a:r>
            <a:r>
              <a:rPr kumimoji="1" lang="en-US" altLang="ja-JP" sz="4000" dirty="0" smtClean="0"/>
              <a:t>telnet</a:t>
            </a:r>
            <a:r>
              <a:rPr kumimoji="1" lang="ja-JP" altLang="en-US" sz="4000" dirty="0" smtClean="0"/>
              <a:t>コマンドが終了します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39271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「</a:t>
            </a:r>
            <a:r>
              <a:rPr kumimoji="1" lang="en-US" altLang="ja-JP" sz="8000" dirty="0" smtClean="0"/>
              <a:t>echo</a:t>
            </a:r>
            <a:r>
              <a:rPr kumimoji="1" lang="ja-JP" altLang="en-US" sz="8000" dirty="0" smtClean="0"/>
              <a:t>サーバ」</a:t>
            </a:r>
            <a:r>
              <a:rPr lang="ja-JP" altLang="en-US" sz="8000" dirty="0" smtClean="0"/>
              <a:t>を動かす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277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lang="en-US" altLang="ja-JP" sz="8000" dirty="0" smtClean="0"/>
              <a:t>Socket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1130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</a:t>
            </a:r>
            <a:r>
              <a:rPr lang="en-US" altLang="ja-JP" dirty="0" smtClean="0"/>
              <a:t>ocket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3" name="AutoShape 2" descr="https://images-na.ssl-images-amazon.com/images/I/61E-CQ2N7cL._SL10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60" y="1369551"/>
            <a:ext cx="6696744" cy="492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176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「</a:t>
            </a:r>
            <a:r>
              <a:rPr kumimoji="1" lang="en-US" altLang="ja-JP" sz="8000" dirty="0" smtClean="0"/>
              <a:t>echo</a:t>
            </a:r>
            <a:r>
              <a:rPr kumimoji="1" lang="ja-JP" altLang="en-US" sz="8000" dirty="0" smtClean="0"/>
              <a:t>サーバ」</a:t>
            </a:r>
            <a:r>
              <a:rPr lang="ja-JP" altLang="en-US" sz="8000" dirty="0" smtClean="0"/>
              <a:t>を改造する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4560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演習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「特定の文字列に反応する」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3" name="AutoShape 2" descr="https://images-na.ssl-images-amazon.com/images/I/61E-CQ2N7cL._SL10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9145" y="1398907"/>
            <a:ext cx="8583116" cy="26061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127.0.0.1 10000</a:t>
            </a:r>
          </a:p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[Client] mountain</a:t>
            </a:r>
          </a:p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[Server] river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0375" y="4142983"/>
            <a:ext cx="8021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000" dirty="0"/>
              <a:t>クライアント</a:t>
            </a:r>
            <a:r>
              <a:rPr lang="ja-JP" altLang="en-US" sz="4000" dirty="0" smtClean="0"/>
              <a:t>で「</a:t>
            </a:r>
            <a:r>
              <a:rPr lang="en-US" altLang="ja-JP" sz="4000" dirty="0" smtClean="0">
                <a:solidFill>
                  <a:srgbClr val="FF0000"/>
                </a:solidFill>
              </a:rPr>
              <a:t>mountain</a:t>
            </a:r>
            <a:r>
              <a:rPr lang="ja-JP" altLang="en-US" sz="4000" dirty="0" smtClean="0"/>
              <a:t>」と打つと、サーバから「</a:t>
            </a:r>
            <a:r>
              <a:rPr lang="en-US" altLang="ja-JP" sz="4000" dirty="0" smtClean="0">
                <a:solidFill>
                  <a:srgbClr val="FF0000"/>
                </a:solidFill>
              </a:rPr>
              <a:t>river</a:t>
            </a:r>
            <a:r>
              <a:rPr lang="ja-JP" altLang="en-US" sz="4000" dirty="0" smtClean="0"/>
              <a:t>」と返すように修正しましょう。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80790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演習</a:t>
            </a:r>
            <a:r>
              <a:rPr lang="en-US" altLang="ja-JP" dirty="0"/>
              <a:t>4</a:t>
            </a:r>
            <a:r>
              <a:rPr kumimoji="1" lang="ja-JP" altLang="en-US" dirty="0" smtClean="0"/>
              <a:t>「ファイルを返却」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3" name="AutoShape 2" descr="https://images-na.ssl-images-amazon.com/images/I/61E-CQ2N7cL._SL10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9145" y="1398907"/>
            <a:ext cx="8583116" cy="26061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telnet 127.0.0.1 10000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[Client] /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var</a:t>
            </a:r>
            <a:r>
              <a:rPr lang="en-US" altLang="ja-JP" sz="3600" dirty="0" smtClean="0">
                <a:solidFill>
                  <a:schemeClr val="bg1"/>
                </a:solidFill>
              </a:rPr>
              <a:t>/www/html/hello.html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[Server]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(hello.html</a:t>
            </a:r>
            <a:r>
              <a:rPr lang="ja-JP" altLang="en-US" sz="3600" dirty="0" smtClean="0">
                <a:solidFill>
                  <a:schemeClr val="bg1"/>
                </a:solidFill>
              </a:rPr>
              <a:t>の中身を返却</a:t>
            </a:r>
            <a:r>
              <a:rPr lang="en-US" altLang="ja-JP" sz="36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0375" y="4142983"/>
            <a:ext cx="8021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4000" dirty="0" smtClean="0"/>
              <a:t>クライアントでファイルのパスを指定されると、</a:t>
            </a:r>
            <a:r>
              <a:rPr lang="ja-JP" altLang="en-US" sz="4000" dirty="0" smtClean="0">
                <a:solidFill>
                  <a:srgbClr val="FF0000"/>
                </a:solidFill>
              </a:rPr>
              <a:t>サーバはそのファイルの内容を返却</a:t>
            </a:r>
            <a:r>
              <a:rPr lang="ja-JP" altLang="en-US" sz="4000" dirty="0" smtClean="0"/>
              <a:t>する。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2092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サーバサイド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プログラミング</a:t>
            </a:r>
            <a:endParaRPr kumimoji="1" lang="ja-JP" altLang="en-US" sz="80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出力例: Imagick で作った PHP ロ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42817"/>
            <a:ext cx="288032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4848" y="836712"/>
            <a:ext cx="8229600" cy="5458618"/>
          </a:xfrm>
        </p:spPr>
        <p:txBody>
          <a:bodyPr>
            <a:normAutofit/>
          </a:bodyPr>
          <a:lstStyle/>
          <a:p>
            <a:r>
              <a:rPr kumimoji="1" lang="ja-JP" altLang="en-US" sz="8800" dirty="0" smtClean="0"/>
              <a:t>午前中は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kumimoji="1" lang="ja-JP" altLang="en-US" sz="8800" dirty="0" err="1" smtClean="0"/>
              <a:t>まるっ</a:t>
            </a:r>
            <a:r>
              <a:rPr kumimoji="1" lang="ja-JP" altLang="en-US" sz="8800" dirty="0" smtClean="0"/>
              <a:t>と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kumimoji="1" lang="en-US" altLang="ja-JP" sz="8800" dirty="0" smtClean="0"/>
              <a:t>Linux</a:t>
            </a:r>
            <a:r>
              <a:rPr kumimoji="1" lang="ja-JP" altLang="en-US" sz="8800" dirty="0" smtClean="0"/>
              <a:t>を使った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lang="ja-JP" altLang="en-US" sz="8800" dirty="0" smtClean="0"/>
              <a:t>演習です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8750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/>
              <a:t>前回休んだ人</a:t>
            </a:r>
            <a:r>
              <a:rPr kumimoji="1" lang="en-US" altLang="ja-JP" sz="9600" dirty="0" smtClean="0"/>
              <a:t/>
            </a:r>
            <a:br>
              <a:rPr kumimoji="1" lang="en-US" altLang="ja-JP" sz="9600" dirty="0" smtClean="0"/>
            </a:br>
            <a:r>
              <a:rPr lang="en-US" altLang="ja-JP" sz="6600" dirty="0"/>
              <a:t>(</a:t>
            </a:r>
            <a:r>
              <a:rPr lang="ja-JP" altLang="en-US" sz="6600" dirty="0"/>
              <a:t>ﾟ∀ﾟ</a:t>
            </a:r>
            <a:r>
              <a:rPr lang="en-US" altLang="ja-JP" sz="6600" dirty="0"/>
              <a:t>)</a:t>
            </a:r>
            <a:r>
              <a:rPr lang="ja-JP" altLang="en-US" sz="6600" dirty="0" smtClean="0"/>
              <a:t>ﾉｼ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632030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6512" y="836712"/>
            <a:ext cx="9145016" cy="5458618"/>
          </a:xfrm>
        </p:spPr>
        <p:txBody>
          <a:bodyPr>
            <a:normAutofit/>
          </a:bodyPr>
          <a:lstStyle/>
          <a:p>
            <a:r>
              <a:rPr kumimoji="1" lang="en-US" altLang="ja-JP" sz="8800" dirty="0" smtClean="0"/>
              <a:t>PHP</a:t>
            </a:r>
            <a:r>
              <a:rPr kumimoji="1" lang="ja-JP" altLang="en-US" sz="8800" dirty="0" smtClean="0"/>
              <a:t>の裏側や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lang="ja-JP" altLang="en-US" sz="8800" dirty="0" smtClean="0"/>
              <a:t>そもそも</a:t>
            </a:r>
            <a:r>
              <a:rPr lang="ja-JP" altLang="en-US" sz="8800" dirty="0"/>
              <a:t>の</a:t>
            </a:r>
            <a:r>
              <a:rPr lang="ja-JP" altLang="en-US" sz="8800" dirty="0" smtClean="0"/>
              <a:t>話しは</a:t>
            </a:r>
            <a:r>
              <a:rPr lang="en-US" altLang="ja-JP" sz="8800" dirty="0" smtClean="0"/>
              <a:t/>
            </a:r>
            <a:br>
              <a:rPr lang="en-US" altLang="ja-JP" sz="8800" dirty="0" smtClean="0"/>
            </a:br>
            <a:r>
              <a:rPr lang="ja-JP" altLang="en-US" sz="8800" dirty="0" smtClean="0"/>
              <a:t>来週やります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53939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演習サマリー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53136"/>
          </a:xfrm>
        </p:spPr>
        <p:txBody>
          <a:bodyPr>
            <a:normAutofit fontScale="92500"/>
          </a:bodyPr>
          <a:lstStyle/>
          <a:p>
            <a:r>
              <a:rPr lang="en-US" altLang="ja-JP" dirty="0" smtClean="0"/>
              <a:t>Web</a:t>
            </a:r>
            <a:r>
              <a:rPr lang="ja-JP" altLang="en-US" dirty="0" smtClean="0"/>
              <a:t>サーバ上で</a:t>
            </a:r>
            <a:r>
              <a:rPr lang="en-US" altLang="ja-JP" dirty="0" smtClean="0"/>
              <a:t>PHP</a:t>
            </a:r>
            <a:r>
              <a:rPr lang="ja-JP" altLang="en-US" dirty="0" smtClean="0"/>
              <a:t>を起動する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Helloworld</a:t>
            </a:r>
            <a:endParaRPr lang="en-US" altLang="ja-JP" dirty="0"/>
          </a:p>
          <a:p>
            <a:pPr lvl="2"/>
            <a:r>
              <a:rPr lang="en-US" altLang="ja-JP" dirty="0" smtClean="0"/>
              <a:t>CLI</a:t>
            </a:r>
            <a:r>
              <a:rPr lang="ja-JP" altLang="en-US" dirty="0" smtClean="0"/>
              <a:t>で</a:t>
            </a:r>
            <a:r>
              <a:rPr lang="en-US" altLang="ja-JP" dirty="0" smtClean="0"/>
              <a:t>print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ver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HTML</a:t>
            </a:r>
            <a:r>
              <a:rPr lang="ja-JP" altLang="en-US" dirty="0" smtClean="0"/>
              <a:t>の中に埋め込む</a:t>
            </a:r>
            <a:r>
              <a:rPr lang="en-US" altLang="ja-JP" dirty="0" err="1" smtClean="0"/>
              <a:t>Ver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HTML</a:t>
            </a:r>
            <a:r>
              <a:rPr lang="ja-JP" altLang="en-US" dirty="0" smtClean="0"/>
              <a:t>中に</a:t>
            </a:r>
            <a:r>
              <a:rPr lang="en-US" altLang="ja-JP" dirty="0" smtClean="0"/>
              <a:t>PHP</a:t>
            </a:r>
            <a:r>
              <a:rPr lang="ja-JP" altLang="en-US" dirty="0" smtClean="0"/>
              <a:t>を埋め込んでみる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時間を表示する</a:t>
            </a:r>
            <a:endParaRPr kumimoji="1" lang="en-US" altLang="ja-JP" dirty="0" smtClean="0"/>
          </a:p>
          <a:p>
            <a:pPr lvl="3"/>
            <a:r>
              <a:rPr lang="en-US" altLang="ja-JP" dirty="0"/>
              <a:t>d</a:t>
            </a:r>
            <a:r>
              <a:rPr lang="en-US" altLang="ja-JP" dirty="0" smtClean="0"/>
              <a:t>ate</a:t>
            </a:r>
            <a:r>
              <a:rPr lang="ja-JP" altLang="en-US" dirty="0"/>
              <a:t>関数</a:t>
            </a:r>
            <a:endParaRPr kumimoji="1" lang="en-US" altLang="ja-JP" dirty="0" smtClean="0"/>
          </a:p>
          <a:p>
            <a:pPr lvl="2"/>
            <a:r>
              <a:rPr kumimoji="1" lang="ja-JP" altLang="en-US" dirty="0" smtClean="0"/>
              <a:t>困ったら公式ドキュメントを参照 </a:t>
            </a:r>
            <a:r>
              <a:rPr kumimoji="1" lang="en-US" altLang="ja-JP" dirty="0" smtClean="0">
                <a:hlinkClick r:id="rId3"/>
              </a:rPr>
              <a:t>http://php.net/</a:t>
            </a:r>
            <a:r>
              <a:rPr kumimoji="1" lang="en-US" altLang="ja-JP" dirty="0" smtClean="0"/>
              <a:t> </a:t>
            </a:r>
            <a:br>
              <a:rPr kumimoji="1" lang="en-US" altLang="ja-JP" dirty="0" smtClean="0"/>
            </a:br>
            <a:endParaRPr kumimoji="1" lang="en-US" altLang="ja-JP" dirty="0" smtClean="0"/>
          </a:p>
          <a:p>
            <a:r>
              <a:rPr lang="ja-JP" altLang="en-US" dirty="0"/>
              <a:t>コマンドラインから</a:t>
            </a:r>
            <a:r>
              <a:rPr lang="en-US" altLang="ja-JP" dirty="0"/>
              <a:t>PHP</a:t>
            </a:r>
            <a:r>
              <a:rPr lang="ja-JP" altLang="en-US" dirty="0"/>
              <a:t>の起動</a:t>
            </a:r>
            <a:endParaRPr lang="en-US" altLang="ja-JP" dirty="0"/>
          </a:p>
          <a:p>
            <a:pPr lvl="1"/>
            <a:r>
              <a:rPr lang="en-US" altLang="ja-JP" dirty="0" err="1"/>
              <a:t>php</a:t>
            </a:r>
            <a:r>
              <a:rPr lang="en-US" altLang="ja-JP" dirty="0"/>
              <a:t> –</a:t>
            </a:r>
            <a:r>
              <a:rPr lang="en-US" altLang="ja-JP" dirty="0" smtClean="0"/>
              <a:t>v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89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演習サマリー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53136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PHP</a:t>
            </a:r>
            <a:r>
              <a:rPr kumimoji="1" lang="ja-JP" altLang="en-US" dirty="0" smtClean="0"/>
              <a:t>の文法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基本</a:t>
            </a:r>
            <a:r>
              <a:rPr lang="ja-JP" altLang="en-US" dirty="0" smtClean="0"/>
              <a:t>構文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原則として半角英数字を推奨。スペースやタブ、改行の扱いは</a:t>
            </a:r>
            <a:r>
              <a:rPr lang="en-US" altLang="ja-JP" dirty="0" smtClean="0"/>
              <a:t>C</a:t>
            </a:r>
            <a:r>
              <a:rPr lang="ja-JP" altLang="en-US" dirty="0" smtClean="0"/>
              <a:t>などと同じ。変数名や関数名で</a:t>
            </a:r>
            <a:r>
              <a:rPr lang="ja-JP" altLang="en-US" dirty="0" smtClean="0">
                <a:solidFill>
                  <a:srgbClr val="FF0000"/>
                </a:solidFill>
              </a:rPr>
              <a:t>大文字小文字は区別されない</a:t>
            </a:r>
            <a:r>
              <a:rPr lang="ja-JP" altLang="en-US" dirty="0" smtClean="0"/>
              <a:t>。最後にセミコロン、左辺と右辺の関係は他の言語と同じ。演算子なども概ね同じ。</a:t>
            </a:r>
            <a:endParaRPr lang="en-US" altLang="ja-JP" dirty="0" smtClean="0"/>
          </a:p>
          <a:p>
            <a:pPr lvl="2"/>
            <a:r>
              <a:rPr lang="ja-JP" altLang="en-US" dirty="0"/>
              <a:t>コメント</a:t>
            </a:r>
            <a:r>
              <a:rPr lang="ja-JP" altLang="en-US" dirty="0" smtClean="0"/>
              <a:t>は </a:t>
            </a:r>
            <a:r>
              <a:rPr lang="en-US" altLang="ja-JP" dirty="0" smtClean="0"/>
              <a:t>// /* */ #</a:t>
            </a:r>
            <a:r>
              <a:rPr lang="ja-JP" altLang="en-US" dirty="0" smtClean="0"/>
              <a:t>が使える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変数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$</a:t>
            </a:r>
            <a:r>
              <a:rPr kumimoji="1" lang="ja-JP" altLang="en-US" dirty="0" smtClean="0"/>
              <a:t>をつける。宣言は不要。</a:t>
            </a:r>
            <a:r>
              <a:rPr lang="ja-JP" altLang="en-US" dirty="0"/>
              <a:t>型は自動的に決まる</a:t>
            </a:r>
            <a:r>
              <a:rPr lang="ja-JP" altLang="en-US" dirty="0" smtClean="0"/>
              <a:t>。また</a:t>
            </a:r>
            <a:r>
              <a:rPr kumimoji="1" lang="ja-JP" altLang="en-US" dirty="0" smtClean="0"/>
              <a:t>自動的に</a:t>
            </a:r>
            <a:r>
              <a:rPr kumimoji="1" lang="en-US" altLang="ja-JP" dirty="0" smtClean="0"/>
              <a:t>auto</a:t>
            </a:r>
            <a:r>
              <a:rPr kumimoji="1" lang="ja-JP" altLang="en-US" dirty="0" smtClean="0"/>
              <a:t>変数（ローカル変数）になる。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684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演習サマリー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PHP</a:t>
            </a:r>
            <a:r>
              <a:rPr kumimoji="1" lang="ja-JP" altLang="en-US" dirty="0" smtClean="0"/>
              <a:t>の文法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配列、ハッシュ</a:t>
            </a:r>
            <a:r>
              <a:rPr lang="en-US" altLang="ja-JP" dirty="0" smtClean="0"/>
              <a:t>(</a:t>
            </a:r>
            <a:r>
              <a:rPr lang="ja-JP" altLang="en-US" dirty="0" smtClean="0"/>
              <a:t>連想配列</a:t>
            </a:r>
            <a:r>
              <a:rPr lang="en-US" altLang="ja-JP" dirty="0" smtClean="0"/>
              <a:t>)</a:t>
            </a:r>
          </a:p>
          <a:p>
            <a:pPr lvl="2"/>
            <a:r>
              <a:rPr kumimoji="1" lang="ja-JP" altLang="en-US" dirty="0" smtClean="0"/>
              <a:t>配列は</a:t>
            </a:r>
            <a:r>
              <a:rPr lang="ja-JP" altLang="en-US" dirty="0" smtClean="0"/>
              <a:t>他</a:t>
            </a:r>
            <a:r>
              <a:rPr kumimoji="1" lang="ja-JP" altLang="en-US" dirty="0" smtClean="0"/>
              <a:t>言語とほぼ</a:t>
            </a:r>
            <a:r>
              <a:rPr lang="ja-JP" altLang="en-US" dirty="0" smtClean="0"/>
              <a:t>同じ使い方ができる。</a:t>
            </a:r>
            <a:endParaRPr lang="en-US" altLang="ja-JP" dirty="0" smtClean="0"/>
          </a:p>
          <a:p>
            <a:pPr lvl="2"/>
            <a:r>
              <a:rPr lang="ja-JP" altLang="en-US" dirty="0"/>
              <a:t>初期化</a:t>
            </a:r>
            <a:r>
              <a:rPr lang="ja-JP" altLang="en-US" dirty="0" smtClean="0"/>
              <a:t>は </a:t>
            </a:r>
            <a:r>
              <a:rPr lang="en-US" altLang="ja-JP" dirty="0" smtClean="0"/>
              <a:t>array, []</a:t>
            </a:r>
          </a:p>
          <a:p>
            <a:pPr lvl="2"/>
            <a:r>
              <a:rPr lang="ja-JP" altLang="en-US" dirty="0" smtClean="0"/>
              <a:t>ハッシュについて詳しく解説</a:t>
            </a:r>
            <a:endParaRPr lang="en-US" altLang="ja-JP" dirty="0" smtClean="0"/>
          </a:p>
          <a:p>
            <a:pPr lvl="3"/>
            <a:r>
              <a:rPr lang="en-US" altLang="ja-JP" dirty="0" smtClean="0"/>
              <a:t>C</a:t>
            </a:r>
            <a:r>
              <a:rPr lang="ja-JP" altLang="en-US" dirty="0" smtClean="0"/>
              <a:t>言語のデータ構造なども取り上げる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r>
              <a:rPr lang="ja-JP" altLang="en-US" dirty="0" smtClean="0"/>
              <a:t>制御構造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if / switch / while / for </a:t>
            </a:r>
            <a:r>
              <a:rPr lang="ja-JP" altLang="en-US" dirty="0"/>
              <a:t>など</a:t>
            </a:r>
            <a:r>
              <a:rPr lang="ja-JP" altLang="en-US" dirty="0" smtClean="0"/>
              <a:t>が利用できる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dirty="0" smtClean="0"/>
          </a:p>
          <a:p>
            <a:r>
              <a:rPr lang="ja-JP" altLang="en-US" dirty="0" smtClean="0"/>
              <a:t>演習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目的は</a:t>
            </a:r>
            <a:r>
              <a:rPr lang="en-US" altLang="ja-JP" dirty="0" smtClean="0"/>
              <a:t>PHP</a:t>
            </a:r>
            <a:r>
              <a:rPr lang="ja-JP" altLang="en-US" dirty="0" smtClean="0"/>
              <a:t>の文法に慣れること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850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1.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表示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5656" y="1412776"/>
            <a:ext cx="1306488" cy="576064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ja-JP" altLang="en-US" dirty="0"/>
              <a:t>配列</a:t>
            </a:r>
            <a:endParaRPr lang="en-US" altLang="ja-JP" dirty="0" smtClean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251520" y="1844824"/>
            <a:ext cx="3744416" cy="39604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$map= [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  [0,</a:t>
            </a:r>
            <a:r>
              <a:rPr lang="ja-JP" altLang="en-US" sz="3600" dirty="0">
                <a:solidFill>
                  <a:schemeClr val="bg1"/>
                </a:solidFill>
              </a:rPr>
              <a:t> </a:t>
            </a:r>
            <a:r>
              <a:rPr lang="en-US" altLang="ja-JP" sz="3600" dirty="0" smtClean="0">
                <a:solidFill>
                  <a:schemeClr val="bg1"/>
                </a:solidFill>
              </a:rPr>
              <a:t>0, 0, 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</a:t>
            </a:r>
            <a:r>
              <a:rPr lang="en-US" altLang="ja-JP" sz="3600" dirty="0">
                <a:solidFill>
                  <a:schemeClr val="bg1"/>
                </a:solidFill>
              </a:rPr>
              <a:t>[</a:t>
            </a:r>
            <a:r>
              <a:rPr lang="en-US" altLang="ja-JP" sz="3600" dirty="0" smtClean="0">
                <a:solidFill>
                  <a:schemeClr val="bg1"/>
                </a:solidFill>
              </a:rPr>
              <a:t>0, 1, 2, 0]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</a:t>
            </a:r>
            <a:r>
              <a:rPr lang="en-US" altLang="ja-JP" sz="3600" dirty="0">
                <a:solidFill>
                  <a:schemeClr val="bg1"/>
                </a:solidFill>
              </a:rPr>
              <a:t>[</a:t>
            </a:r>
            <a:r>
              <a:rPr lang="en-US" altLang="ja-JP" sz="3600" dirty="0" smtClean="0">
                <a:solidFill>
                  <a:schemeClr val="bg1"/>
                </a:solidFill>
              </a:rPr>
              <a:t>0, 2, 1, 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[</a:t>
            </a:r>
            <a:r>
              <a:rPr lang="en-US" altLang="ja-JP" sz="3600" dirty="0">
                <a:solidFill>
                  <a:schemeClr val="bg1"/>
                </a:solidFill>
              </a:rPr>
              <a:t>0</a:t>
            </a:r>
            <a:r>
              <a:rPr lang="en-US" altLang="ja-JP" sz="3600" dirty="0" smtClean="0">
                <a:solidFill>
                  <a:schemeClr val="bg1"/>
                </a:solidFill>
              </a:rPr>
              <a:t>, 0, 0, 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];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148064" y="1844824"/>
            <a:ext cx="3744416" cy="39604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php</a:t>
            </a:r>
            <a:r>
              <a:rPr lang="en-US" altLang="ja-JP" sz="3600" dirty="0" smtClean="0">
                <a:solidFill>
                  <a:schemeClr val="bg1"/>
                </a:solidFill>
              </a:rPr>
              <a:t> 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map.php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_</a:t>
            </a:r>
            <a:r>
              <a:rPr lang="ja-JP" altLang="en-US" sz="3600" dirty="0">
                <a:solidFill>
                  <a:schemeClr val="bg1"/>
                </a:solidFill>
              </a:rPr>
              <a:t> </a:t>
            </a:r>
            <a:r>
              <a:rPr lang="en-US" altLang="ja-JP" sz="3600" dirty="0" smtClean="0">
                <a:solidFill>
                  <a:schemeClr val="bg1"/>
                </a:solidFill>
              </a:rPr>
              <a:t>_ _ _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_ A B _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_ B A _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_ _ _ _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929808" y="1340768"/>
            <a:ext cx="209857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dirty="0" smtClean="0"/>
              <a:t>実行結果</a:t>
            </a:r>
            <a:endParaRPr lang="en-US" altLang="ja-JP" dirty="0" smtClean="0"/>
          </a:p>
        </p:txBody>
      </p:sp>
      <p:sp>
        <p:nvSpPr>
          <p:cNvPr id="7" name="下矢印 6"/>
          <p:cNvSpPr/>
          <p:nvPr/>
        </p:nvSpPr>
        <p:spPr>
          <a:xfrm rot="16200000">
            <a:off x="4160471" y="3417688"/>
            <a:ext cx="864096" cy="814711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9512" y="6167045"/>
            <a:ext cx="4196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※2D</a:t>
            </a:r>
            <a:r>
              <a:rPr lang="ja-JP" altLang="en-US" dirty="0" smtClean="0"/>
              <a:t>ゲームでよくあるマップデータの表示</a:t>
            </a:r>
            <a:endParaRPr lang="en-US" altLang="ja-JP" dirty="0" smtClean="0"/>
          </a:p>
          <a:p>
            <a:r>
              <a:rPr kumimoji="1" lang="en-US" altLang="ja-JP" dirty="0" smtClean="0"/>
              <a:t>※PHP</a:t>
            </a:r>
            <a:r>
              <a:rPr kumimoji="1" lang="ja-JP" altLang="en-US" dirty="0" smtClean="0"/>
              <a:t>の文法を覚えるのが目的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017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演習サマリー</a:t>
            </a:r>
            <a:r>
              <a:rPr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53136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PHP</a:t>
            </a:r>
            <a:r>
              <a:rPr kumimoji="1" lang="ja-JP" altLang="en-US" dirty="0" smtClean="0"/>
              <a:t>の文法（つづき）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関数</a:t>
            </a:r>
            <a:endParaRPr kumimoji="1" lang="en-US" altLang="ja-JP" dirty="0" smtClean="0"/>
          </a:p>
          <a:p>
            <a:pPr lvl="2"/>
            <a:r>
              <a:rPr lang="en-US" altLang="ja-JP" dirty="0"/>
              <a:t>f</a:t>
            </a:r>
            <a:r>
              <a:rPr lang="en-US" altLang="ja-JP" dirty="0" smtClean="0"/>
              <a:t>unction </a:t>
            </a:r>
            <a:r>
              <a:rPr lang="ja-JP" altLang="en-US" dirty="0" smtClean="0"/>
              <a:t>で作成する</a:t>
            </a:r>
            <a:endParaRPr lang="en-US" altLang="ja-JP" dirty="0" smtClean="0"/>
          </a:p>
          <a:p>
            <a:pPr lvl="3"/>
            <a:r>
              <a:rPr kumimoji="1" lang="ja-JP" altLang="en-US" dirty="0"/>
              <a:t>先ほど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演習問題を関数化する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kumimoji="1" lang="en-US" altLang="ja-JP" dirty="0" smtClean="0"/>
          </a:p>
          <a:p>
            <a:pPr lvl="2"/>
            <a:r>
              <a:rPr lang="ja-JP" altLang="en-US" dirty="0" smtClean="0"/>
              <a:t>引数、戻り値も他言語と同様</a:t>
            </a:r>
            <a:endParaRPr lang="en-US" altLang="ja-JP" dirty="0" smtClean="0"/>
          </a:p>
          <a:p>
            <a:pPr lvl="3"/>
            <a:r>
              <a:rPr lang="ja-JP" altLang="en-US" dirty="0" smtClean="0"/>
              <a:t>デフォルト値の定義</a:t>
            </a:r>
            <a:endParaRPr lang="en-US" altLang="ja-JP" dirty="0" smtClean="0"/>
          </a:p>
          <a:p>
            <a:pPr lvl="3"/>
            <a:r>
              <a:rPr lang="ja-JP" altLang="en-US" dirty="0"/>
              <a:t>型</a:t>
            </a:r>
            <a:r>
              <a:rPr lang="ja-JP" altLang="en-US" dirty="0" smtClean="0"/>
              <a:t>宣言も可能だが、</a:t>
            </a:r>
            <a:r>
              <a:rPr lang="en-US" altLang="ja-JP" dirty="0" smtClean="0"/>
              <a:t>7</a:t>
            </a:r>
            <a:r>
              <a:rPr lang="ja-JP" altLang="en-US" dirty="0" smtClean="0"/>
              <a:t>未満は機能制限が厳しいのであまり利用する機会がない。</a:t>
            </a:r>
            <a:endParaRPr lang="en-US" altLang="ja-JP" dirty="0" smtClean="0"/>
          </a:p>
          <a:p>
            <a:pPr lvl="3"/>
            <a:r>
              <a:rPr lang="ja-JP" altLang="en-US" dirty="0" smtClean="0"/>
              <a:t>参照</a:t>
            </a:r>
            <a:r>
              <a:rPr lang="ja-JP" altLang="en-US" dirty="0"/>
              <a:t>渡し</a:t>
            </a:r>
            <a:r>
              <a:rPr lang="ja-JP" altLang="en-US" dirty="0" smtClean="0"/>
              <a:t>をしたい場合は、関数側に </a:t>
            </a:r>
            <a:r>
              <a:rPr lang="en-US" altLang="ja-JP" dirty="0" smtClean="0"/>
              <a:t>&amp; </a:t>
            </a:r>
            <a:r>
              <a:rPr lang="ja-JP" altLang="en-US" dirty="0" smtClean="0"/>
              <a:t>をつける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8343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演習サマリー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 smtClean="0"/>
              <a:t>PHP</a:t>
            </a:r>
            <a:r>
              <a:rPr kumimoji="1" lang="ja-JP" altLang="en-US" dirty="0" smtClean="0"/>
              <a:t>の文法（つづき）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クラス</a:t>
            </a:r>
            <a:endParaRPr kumimoji="1" lang="en-US" altLang="ja-JP" dirty="0" smtClean="0"/>
          </a:p>
          <a:p>
            <a:pPr lvl="2"/>
            <a:r>
              <a:rPr lang="en-US" altLang="ja-JP" dirty="0"/>
              <a:t>c</a:t>
            </a:r>
            <a:r>
              <a:rPr kumimoji="1" lang="en-US" altLang="ja-JP" dirty="0" smtClean="0"/>
              <a:t>lass</a:t>
            </a:r>
            <a:r>
              <a:rPr kumimoji="1" lang="ja-JP" altLang="en-US" dirty="0" smtClean="0"/>
              <a:t>で作成できる</a:t>
            </a:r>
            <a:endParaRPr kumimoji="1" lang="en-US" altLang="ja-JP" dirty="0" smtClean="0"/>
          </a:p>
          <a:p>
            <a:pPr lvl="3"/>
            <a:r>
              <a:rPr lang="ja-JP" altLang="en-US" dirty="0" smtClean="0"/>
              <a:t>メソッド </a:t>
            </a:r>
            <a:r>
              <a:rPr lang="en-US" altLang="ja-JP" dirty="0" err="1" smtClean="0"/>
              <a:t>public|private</a:t>
            </a:r>
            <a:r>
              <a:rPr lang="en-US" altLang="ja-JP" dirty="0" smtClean="0"/>
              <a:t> function foo(){}</a:t>
            </a:r>
          </a:p>
          <a:p>
            <a:pPr lvl="4"/>
            <a:r>
              <a:rPr lang="en-US" altLang="ja-JP" dirty="0"/>
              <a:t>static </a:t>
            </a:r>
            <a:r>
              <a:rPr lang="ja-JP" altLang="en-US" dirty="0"/>
              <a:t>でインスタンスを</a:t>
            </a:r>
            <a:r>
              <a:rPr lang="ja-JP" altLang="en-US" dirty="0" smtClean="0"/>
              <a:t>作成しなくても呼び出せる</a:t>
            </a:r>
            <a:endParaRPr lang="en-US" altLang="ja-JP" dirty="0" smtClean="0"/>
          </a:p>
          <a:p>
            <a:pPr lvl="3"/>
            <a:r>
              <a:rPr lang="ja-JP" altLang="en-US" dirty="0" smtClean="0"/>
              <a:t>プロパティ </a:t>
            </a:r>
            <a:r>
              <a:rPr lang="en-US" altLang="ja-JP" dirty="0" err="1" smtClean="0"/>
              <a:t>public|private</a:t>
            </a:r>
            <a:r>
              <a:rPr lang="en-US" altLang="ja-JP" dirty="0" smtClean="0"/>
              <a:t> $foo = ‘bar’;</a:t>
            </a:r>
          </a:p>
          <a:p>
            <a:pPr lvl="3"/>
            <a:r>
              <a:rPr lang="ja-JP" altLang="en-US" dirty="0" smtClean="0"/>
              <a:t>クラス定数 </a:t>
            </a:r>
            <a:r>
              <a:rPr lang="en-US" altLang="ja-JP" dirty="0" err="1" smtClean="0"/>
              <a:t>const</a:t>
            </a:r>
            <a:r>
              <a:rPr lang="en-US" altLang="ja-JP" dirty="0" smtClean="0"/>
              <a:t> AAA = ‘foo’;</a:t>
            </a:r>
          </a:p>
          <a:p>
            <a:pPr lvl="3"/>
            <a:r>
              <a:rPr kumimoji="1" lang="ja-JP" altLang="en-US" dirty="0" smtClean="0"/>
              <a:t>コンストラクタ </a:t>
            </a:r>
            <a:r>
              <a:rPr lang="en-US" altLang="ja-JP" dirty="0"/>
              <a:t>__</a:t>
            </a:r>
            <a:r>
              <a:rPr lang="en-US" altLang="ja-JP" dirty="0" smtClean="0"/>
              <a:t>construct</a:t>
            </a:r>
          </a:p>
          <a:p>
            <a:pPr lvl="3"/>
            <a:r>
              <a:rPr kumimoji="1" lang="ja-JP" altLang="en-US" dirty="0" smtClean="0"/>
              <a:t>デストラクタ </a:t>
            </a:r>
            <a:r>
              <a:rPr lang="en-US" altLang="ja-JP" dirty="0"/>
              <a:t>__destruct </a:t>
            </a:r>
          </a:p>
          <a:p>
            <a:pPr lvl="2"/>
            <a:r>
              <a:rPr lang="en-US" altLang="ja-JP" dirty="0" smtClean="0"/>
              <a:t>$a = new </a:t>
            </a:r>
            <a:r>
              <a:rPr lang="en-US" altLang="ja-JP" dirty="0" err="1" smtClean="0"/>
              <a:t>MyClass</a:t>
            </a:r>
            <a:r>
              <a:rPr lang="en-US" altLang="ja-JP" dirty="0" smtClean="0"/>
              <a:t>(); </a:t>
            </a:r>
            <a:r>
              <a:rPr lang="ja-JP" altLang="en-US" dirty="0" smtClean="0"/>
              <a:t>でインタンス作成</a:t>
            </a:r>
            <a:endParaRPr lang="en-US" altLang="ja-JP" dirty="0" smtClean="0"/>
          </a:p>
          <a:p>
            <a:pPr lvl="2"/>
            <a:r>
              <a:rPr lang="en-US" altLang="ja-JP" dirty="0"/>
              <a:t>e</a:t>
            </a:r>
            <a:r>
              <a:rPr lang="en-US" altLang="ja-JP" dirty="0" smtClean="0"/>
              <a:t>xtends </a:t>
            </a:r>
            <a:r>
              <a:rPr lang="ja-JP" altLang="en-US" dirty="0" smtClean="0"/>
              <a:t>で継承可能</a:t>
            </a:r>
            <a:endParaRPr lang="en-US" altLang="ja-JP" dirty="0" smtClean="0"/>
          </a:p>
          <a:p>
            <a:pPr lvl="3"/>
            <a:r>
              <a:rPr lang="ja-JP" altLang="en-US" dirty="0" smtClean="0"/>
              <a:t>メソッドのオーバーライド</a:t>
            </a:r>
            <a:r>
              <a:rPr lang="en-US" altLang="ja-JP" dirty="0" smtClean="0"/>
              <a:t>(</a:t>
            </a:r>
            <a:r>
              <a:rPr lang="ja-JP" altLang="en-US" dirty="0" smtClean="0"/>
              <a:t>上書き</a:t>
            </a:r>
            <a:r>
              <a:rPr lang="en-US" altLang="ja-JP" dirty="0" smtClean="0"/>
              <a:t>)</a:t>
            </a:r>
            <a:r>
              <a:rPr lang="ja-JP" altLang="en-US" dirty="0" smtClean="0"/>
              <a:t>も可能</a:t>
            </a:r>
            <a:endParaRPr lang="en-US" altLang="ja-JP" dirty="0" smtClean="0"/>
          </a:p>
          <a:p>
            <a:pPr lvl="4"/>
            <a:r>
              <a:rPr lang="en-US" altLang="ja-JP" dirty="0"/>
              <a:t>p</a:t>
            </a:r>
            <a:r>
              <a:rPr lang="en-US" altLang="ja-JP" dirty="0" smtClean="0"/>
              <a:t>ublic, protected</a:t>
            </a:r>
          </a:p>
          <a:p>
            <a:r>
              <a:rPr lang="ja-JP" altLang="en-US" dirty="0" smtClean="0"/>
              <a:t>演習</a:t>
            </a:r>
            <a:endParaRPr lang="en-US" altLang="ja-JP" dirty="0" smtClean="0"/>
          </a:p>
          <a:p>
            <a:pPr lvl="1"/>
            <a:r>
              <a:rPr lang="ja-JP" altLang="en-US" dirty="0"/>
              <a:t>目的は</a:t>
            </a:r>
            <a:r>
              <a:rPr lang="en-US" altLang="ja-JP" dirty="0"/>
              <a:t>PHP</a:t>
            </a:r>
            <a:r>
              <a:rPr lang="ja-JP" altLang="en-US" dirty="0"/>
              <a:t>の文法に慣れること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8761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2. </a:t>
            </a:r>
            <a:r>
              <a:rPr lang="ja-JP" altLang="en-US" dirty="0" smtClean="0"/>
              <a:t>オセロ盤クラス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179512" y="908720"/>
            <a:ext cx="8856984" cy="587727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&lt;?</a:t>
            </a:r>
            <a:r>
              <a:rPr lang="en-US" altLang="ja-JP" sz="2000" dirty="0" err="1">
                <a:solidFill>
                  <a:schemeClr val="bg1"/>
                </a:solidFill>
              </a:rPr>
              <a:t>php</a:t>
            </a:r>
            <a:endParaRPr lang="en-US" altLang="ja-JP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$board = new </a:t>
            </a:r>
            <a:r>
              <a:rPr lang="en-US" altLang="ja-JP" sz="2000" dirty="0" err="1">
                <a:solidFill>
                  <a:schemeClr val="bg1"/>
                </a:solidFill>
              </a:rPr>
              <a:t>OthelloBoard</a:t>
            </a:r>
            <a:r>
              <a:rPr lang="en-US" altLang="ja-JP" sz="2000" dirty="0">
                <a:solidFill>
                  <a:schemeClr val="bg1"/>
                </a:solidFill>
              </a:rPr>
              <a:t>(8, 8);</a:t>
            </a:r>
          </a:p>
          <a:p>
            <a:pPr marL="0" indent="0">
              <a:buNone/>
            </a:pPr>
            <a:endParaRPr lang="en-US" altLang="ja-JP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//</a:t>
            </a:r>
            <a:r>
              <a:rPr lang="ja-JP" altLang="en-US" sz="2000" dirty="0">
                <a:solidFill>
                  <a:schemeClr val="bg1"/>
                </a:solidFill>
              </a:rPr>
              <a:t>座標 </a:t>
            </a:r>
            <a:r>
              <a:rPr lang="en-US" altLang="ja-JP" sz="2000" dirty="0">
                <a:solidFill>
                  <a:schemeClr val="bg1"/>
                </a:solidFill>
              </a:rPr>
              <a:t>1,3 </a:t>
            </a:r>
            <a:r>
              <a:rPr lang="ja-JP" altLang="en-US" sz="2000" dirty="0">
                <a:solidFill>
                  <a:schemeClr val="bg1"/>
                </a:solidFill>
              </a:rPr>
              <a:t>に白のコマを配置</a:t>
            </a:r>
          </a:p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$ret = $</a:t>
            </a:r>
            <a:r>
              <a:rPr lang="en-US" altLang="ja-JP" sz="2000" dirty="0" smtClean="0">
                <a:solidFill>
                  <a:schemeClr val="bg1"/>
                </a:solidFill>
              </a:rPr>
              <a:t>board-&gt;set(1</a:t>
            </a:r>
            <a:r>
              <a:rPr lang="en-US" altLang="ja-JP" sz="2000" dirty="0">
                <a:solidFill>
                  <a:schemeClr val="bg1"/>
                </a:solidFill>
              </a:rPr>
              <a:t>, 3, </a:t>
            </a:r>
            <a:r>
              <a:rPr lang="en-US" altLang="ja-JP" sz="2000" dirty="0" err="1" smtClean="0">
                <a:solidFill>
                  <a:schemeClr val="bg1"/>
                </a:solidFill>
              </a:rPr>
              <a:t>OthelloBoard</a:t>
            </a:r>
            <a:r>
              <a:rPr lang="en-US" altLang="ja-JP" sz="2000" dirty="0" smtClean="0">
                <a:solidFill>
                  <a:schemeClr val="bg1"/>
                </a:solidFill>
              </a:rPr>
              <a:t>::WHITE);</a:t>
            </a:r>
            <a:endParaRPr lang="en-US" altLang="ja-JP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if($ret === false){</a:t>
            </a:r>
          </a:p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	print "</a:t>
            </a:r>
            <a:r>
              <a:rPr lang="ja-JP" altLang="en-US" sz="2000" dirty="0">
                <a:solidFill>
                  <a:schemeClr val="bg1"/>
                </a:solidFill>
              </a:rPr>
              <a:t>そこにコマは置けません</a:t>
            </a:r>
            <a:r>
              <a:rPr lang="en-US" altLang="ja-JP" sz="2000" dirty="0">
                <a:solidFill>
                  <a:schemeClr val="bg1"/>
                </a:solidFill>
              </a:rPr>
              <a:t>";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e</a:t>
            </a:r>
            <a:r>
              <a:rPr lang="en-US" altLang="ja-JP" sz="2000" dirty="0" smtClean="0">
                <a:solidFill>
                  <a:schemeClr val="bg1"/>
                </a:solidFill>
              </a:rPr>
              <a:t>lse{</a:t>
            </a:r>
            <a:endParaRPr lang="en-US" altLang="ja-JP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	</a:t>
            </a:r>
            <a:r>
              <a:rPr lang="en-US" altLang="ja-JP" sz="2000" dirty="0" smtClean="0">
                <a:solidFill>
                  <a:schemeClr val="bg1"/>
                </a:solidFill>
              </a:rPr>
              <a:t>//</a:t>
            </a:r>
            <a:r>
              <a:rPr lang="ja-JP" altLang="en-US" sz="2000" dirty="0">
                <a:solidFill>
                  <a:schemeClr val="bg1"/>
                </a:solidFill>
              </a:rPr>
              <a:t>盤面を表示</a:t>
            </a:r>
          </a:p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	</a:t>
            </a:r>
            <a:r>
              <a:rPr lang="en-US" altLang="ja-JP" sz="2000" dirty="0" smtClean="0">
                <a:solidFill>
                  <a:schemeClr val="bg1"/>
                </a:solidFill>
              </a:rPr>
              <a:t>$board-&gt;</a:t>
            </a:r>
            <a:r>
              <a:rPr lang="en-US" altLang="ja-JP" sz="2000" dirty="0" err="1" smtClean="0">
                <a:solidFill>
                  <a:schemeClr val="bg1"/>
                </a:solidFill>
              </a:rPr>
              <a:t>printboard</a:t>
            </a:r>
            <a:r>
              <a:rPr lang="en-US" altLang="ja-JP" sz="2000" dirty="0">
                <a:solidFill>
                  <a:schemeClr val="bg1"/>
                </a:solidFill>
              </a:rPr>
              <a:t>();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endParaRPr lang="en-US" altLang="ja-JP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b="1" dirty="0">
                <a:solidFill>
                  <a:srgbClr val="FF0000"/>
                </a:solidFill>
              </a:rPr>
              <a:t>c</a:t>
            </a:r>
            <a:r>
              <a:rPr lang="en-US" altLang="ja-JP" sz="2000" b="1" dirty="0" smtClean="0">
                <a:solidFill>
                  <a:srgbClr val="FF0000"/>
                </a:solidFill>
              </a:rPr>
              <a:t>lass </a:t>
            </a:r>
            <a:r>
              <a:rPr lang="en-US" altLang="ja-JP" sz="2000" b="1" dirty="0" err="1" smtClean="0">
                <a:solidFill>
                  <a:srgbClr val="FF0000"/>
                </a:solidFill>
              </a:rPr>
              <a:t>OthelloBoard</a:t>
            </a:r>
            <a:r>
              <a:rPr lang="en-US" altLang="ja-JP" sz="2000" b="1" dirty="0" smtClean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ja-JP" sz="2000" b="1" dirty="0" smtClean="0">
                <a:solidFill>
                  <a:srgbClr val="FF0000"/>
                </a:solidFill>
              </a:rPr>
              <a:t>	//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ここを作成する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2000" b="1" dirty="0" smtClean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643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書籍「</a:t>
            </a:r>
            <a:r>
              <a:rPr kumimoji="1" lang="en-US" altLang="ja-JP" dirty="0" smtClean="0"/>
              <a:t>UNIX</a:t>
            </a:r>
            <a:r>
              <a:rPr kumimoji="1" lang="ja-JP" altLang="en-US" dirty="0" smtClean="0"/>
              <a:t>という考え方」</a:t>
            </a:r>
            <a:endParaRPr kumimoji="1" lang="ja-JP" altLang="en-US" dirty="0"/>
          </a:p>
        </p:txBody>
      </p:sp>
      <p:sp>
        <p:nvSpPr>
          <p:cNvPr id="4" name="コンテンツ プレースホルダー 4"/>
          <p:cNvSpPr txBox="1">
            <a:spLocks/>
          </p:cNvSpPr>
          <p:nvPr/>
        </p:nvSpPr>
        <p:spPr>
          <a:xfrm>
            <a:off x="475903" y="140348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1026" name="Picture 2" descr="C:\Users\katsube\Desktop\UNIXという考え方―その設計思想と哲学   Mike Gancarz  芳尾 桂  本   通販   Amaz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14" y="1268760"/>
            <a:ext cx="6367329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4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0" t="19272" r="16234" b="31663"/>
          <a:stretch/>
        </p:blipFill>
        <p:spPr bwMode="auto">
          <a:xfrm>
            <a:off x="1303759" y="217959"/>
            <a:ext cx="6192688" cy="637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1475656" y="5373215"/>
            <a:ext cx="5904656" cy="1152129"/>
          </a:xfrm>
          <a:prstGeom prst="rect">
            <a:avLst/>
          </a:prstGeom>
          <a:noFill/>
          <a:ln w="1079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510333" y="2827617"/>
            <a:ext cx="5904656" cy="2401583"/>
          </a:xfrm>
          <a:prstGeom prst="rect">
            <a:avLst/>
          </a:prstGeom>
          <a:noFill/>
          <a:ln w="1079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365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lang="en-US" altLang="ja-JP" sz="9600" dirty="0" smtClean="0"/>
              <a:t>PC</a:t>
            </a:r>
            <a:r>
              <a:rPr lang="ja-JP" altLang="en-US" sz="9600" dirty="0" smtClean="0"/>
              <a:t>借りた人</a:t>
            </a:r>
            <a:r>
              <a:rPr lang="en-US" altLang="ja-JP" sz="9600" dirty="0" smtClean="0"/>
              <a:t/>
            </a:r>
            <a:br>
              <a:rPr lang="en-US" altLang="ja-JP" sz="9600" dirty="0" smtClean="0"/>
            </a:br>
            <a:r>
              <a:rPr lang="en-US" altLang="ja-JP" sz="6600" dirty="0" smtClean="0"/>
              <a:t>(</a:t>
            </a:r>
            <a:r>
              <a:rPr lang="ja-JP" altLang="en-US" sz="6600" dirty="0"/>
              <a:t>ﾟ∀ﾟ</a:t>
            </a:r>
            <a:r>
              <a:rPr lang="en-US" altLang="ja-JP" sz="6600" dirty="0"/>
              <a:t>)</a:t>
            </a:r>
            <a:r>
              <a:rPr lang="ja-JP" altLang="en-US" sz="6600" dirty="0" smtClean="0"/>
              <a:t>ﾉ</a:t>
            </a:r>
            <a:r>
              <a:rPr lang="ja-JP" altLang="en-US" sz="6600" dirty="0"/>
              <a:t>ｼ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59173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演習サマリー</a:t>
            </a:r>
            <a:r>
              <a:rPr lang="en-US" altLang="ja-JP" dirty="0" smtClean="0"/>
              <a:t>6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53136"/>
          </a:xfrm>
        </p:spPr>
        <p:txBody>
          <a:bodyPr>
            <a:normAutofit/>
          </a:bodyPr>
          <a:lstStyle/>
          <a:p>
            <a:r>
              <a:rPr lang="ja-JP" altLang="en-US" dirty="0"/>
              <a:t>アンケート</a:t>
            </a:r>
            <a:r>
              <a:rPr lang="ja-JP" altLang="en-US" dirty="0" smtClean="0"/>
              <a:t>の</a:t>
            </a:r>
            <a:r>
              <a:rPr lang="ja-JP" altLang="en-US" dirty="0"/>
              <a:t>記入時間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今回</a:t>
            </a:r>
            <a:r>
              <a:rPr lang="ja-JP" altLang="en-US" dirty="0" smtClean="0"/>
              <a:t>は</a:t>
            </a:r>
            <a:r>
              <a:rPr lang="en-US" altLang="ja-JP" dirty="0" smtClean="0"/>
              <a:t>15</a:t>
            </a:r>
            <a:r>
              <a:rPr lang="ja-JP" altLang="en-US" dirty="0" smtClean="0"/>
              <a:t>分程度まとめる時間を作る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（いつも作れなくて申し訳ない）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お知らせ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オセロ盤は来週も使うので、できなかった人は完成させてきてね。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19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/>
              <a:t>まず</a:t>
            </a:r>
            <a:r>
              <a:rPr lang="ja-JP" altLang="en-US" sz="6000" dirty="0" smtClean="0"/>
              <a:t>は追いつこう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800" dirty="0"/>
              <a:t>GitHub</a:t>
            </a:r>
            <a:r>
              <a:rPr lang="ja-JP" altLang="en-US" sz="4800" dirty="0"/>
              <a:t>の資料見て</a:t>
            </a:r>
            <a:r>
              <a:rPr lang="ja-JP" altLang="en-US" sz="4800" dirty="0" smtClean="0"/>
              <a:t>ね</a:t>
            </a:r>
            <a:r>
              <a:rPr lang="en-US" altLang="ja-JP" sz="4800" dirty="0" smtClean="0"/>
              <a:t/>
            </a:r>
            <a:br>
              <a:rPr lang="en-US" altLang="ja-JP" sz="4800" dirty="0" smtClean="0"/>
            </a:br>
            <a:r>
              <a:rPr lang="en-US" altLang="ja-JP" dirty="0" smtClean="0">
                <a:hlinkClick r:id="rId3"/>
              </a:rPr>
              <a:t>http://github.com/katsube/neec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sz="4800" dirty="0"/>
          </a:p>
          <a:p>
            <a:pPr marL="742950" indent="-742950">
              <a:buFont typeface="+mj-lt"/>
              <a:buAutoNum type="arabicPeriod"/>
            </a:pPr>
            <a:r>
              <a:rPr lang="ja-JP" altLang="en-US" sz="4800" dirty="0" smtClean="0"/>
              <a:t>環境</a:t>
            </a:r>
            <a:r>
              <a:rPr lang="ja-JP" altLang="en-US" sz="4800" dirty="0"/>
              <a:t>構築</a:t>
            </a:r>
            <a:endParaRPr lang="en-US" altLang="ja-JP" sz="4800" dirty="0"/>
          </a:p>
          <a:p>
            <a:pPr marL="742950" indent="-742950">
              <a:buFont typeface="+mj-lt"/>
              <a:buAutoNum type="arabicPeriod"/>
            </a:pPr>
            <a:endParaRPr kumimoji="1" lang="en-US" altLang="ja-JP" sz="4800" dirty="0"/>
          </a:p>
          <a:p>
            <a:pPr marL="742950" indent="-742950">
              <a:buFont typeface="+mj-lt"/>
              <a:buAutoNum type="arabicPeriod"/>
            </a:pPr>
            <a:r>
              <a:rPr kumimoji="1" lang="ja-JP" altLang="en-US" sz="4800" dirty="0" smtClean="0"/>
              <a:t>環境構築で困ったらすぐに聞いてください</a:t>
            </a:r>
            <a:endParaRPr kumimoji="1" lang="en-US" altLang="ja-JP" sz="4800" dirty="0" smtClean="0"/>
          </a:p>
        </p:txBody>
      </p:sp>
    </p:spTree>
    <p:extLst>
      <p:ext uri="{BB962C8B-B14F-4D97-AF65-F5344CB8AC3E}">
        <p14:creationId xmlns:p14="http://schemas.microsoft.com/office/powerpoint/2010/main" val="169184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前回の</a:t>
            </a:r>
            <a:r>
              <a:rPr kumimoji="1" lang="en-US" altLang="ja-JP" sz="8800" dirty="0" smtClean="0"/>
              <a:t>FB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17692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sz="6000" dirty="0" smtClean="0"/>
              <a:t>前回のアンケートに</a:t>
            </a:r>
            <a:r>
              <a:rPr kumimoji="1" lang="en-US" altLang="ja-JP" sz="6000" dirty="0" smtClean="0"/>
              <a:t/>
            </a:r>
            <a:br>
              <a:rPr kumimoji="1" lang="en-US" altLang="ja-JP" sz="6000" dirty="0" smtClean="0"/>
            </a:br>
            <a:r>
              <a:rPr kumimoji="1" lang="ja-JP" altLang="en-US" sz="6000" dirty="0" smtClean="0"/>
              <a:t>答えるコーナー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700808"/>
            <a:ext cx="8686800" cy="4968552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 err="1" smtClean="0"/>
              <a:t>D</a:t>
            </a:r>
            <a:r>
              <a:rPr lang="en-US" altLang="ja-JP" sz="4000" dirty="0" err="1" smtClean="0">
                <a:solidFill>
                  <a:srgbClr val="FF0000"/>
                </a:solidFill>
              </a:rPr>
              <a:t>ea</a:t>
            </a:r>
            <a:r>
              <a:rPr lang="en-US" altLang="ja-JP" sz="4000" dirty="0" err="1" smtClean="0"/>
              <a:t>mon</a:t>
            </a:r>
            <a:r>
              <a:rPr lang="en-US" altLang="ja-JP" sz="4000" dirty="0" smtClean="0"/>
              <a:t>? D</a:t>
            </a:r>
            <a:r>
              <a:rPr lang="en-US" altLang="ja-JP" sz="4000" dirty="0" smtClean="0">
                <a:solidFill>
                  <a:srgbClr val="FF0000"/>
                </a:solidFill>
              </a:rPr>
              <a:t>ae</a:t>
            </a:r>
            <a:r>
              <a:rPr lang="en-US" altLang="ja-JP" sz="4000" dirty="0" smtClean="0"/>
              <a:t>mon?</a:t>
            </a:r>
          </a:p>
          <a:p>
            <a:pPr marL="742950" indent="-742950">
              <a:buFont typeface="+mj-lt"/>
              <a:buAutoNum type="arabicPeriod"/>
            </a:pPr>
            <a:r>
              <a:rPr lang="ja-JP" altLang="en-US" sz="4000" dirty="0" smtClean="0"/>
              <a:t>前の電気消して</a:t>
            </a:r>
            <a:endParaRPr lang="en-US" altLang="ja-JP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4000" dirty="0" smtClean="0"/>
              <a:t>パワポ見やすいです！</a:t>
            </a:r>
            <a:endParaRPr lang="en-US" altLang="ja-JP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4000" dirty="0" smtClean="0"/>
              <a:t>リダイレクトが難しい？</a:t>
            </a:r>
            <a:endParaRPr lang="en-US" altLang="ja-JP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/>
              <a:t>C#</a:t>
            </a:r>
            <a:endParaRPr lang="en-US" altLang="ja-JP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4000" dirty="0" smtClean="0"/>
              <a:t>コピペ厨</a:t>
            </a:r>
            <a:endParaRPr lang="en-US" altLang="ja-JP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/>
              <a:t>JS</a:t>
            </a:r>
            <a:r>
              <a:rPr lang="ja-JP" altLang="en-US" sz="4000" dirty="0" smtClean="0"/>
              <a:t>ちゃん、ぬる</a:t>
            </a:r>
            <a:r>
              <a:rPr lang="ja-JP" altLang="en-US" sz="4000" dirty="0" err="1" smtClean="0"/>
              <a:t>ぽ</a:t>
            </a:r>
            <a:endParaRPr lang="en-US" altLang="ja-JP" sz="4000" dirty="0" smtClean="0"/>
          </a:p>
        </p:txBody>
      </p:sp>
    </p:spTree>
    <p:extLst>
      <p:ext uri="{BB962C8B-B14F-4D97-AF65-F5344CB8AC3E}">
        <p14:creationId xmlns:p14="http://schemas.microsoft.com/office/powerpoint/2010/main" val="287421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1325</Words>
  <Application>Microsoft Office PowerPoint</Application>
  <PresentationFormat>画面に合わせる (4:3)</PresentationFormat>
  <Paragraphs>296</Paragraphs>
  <Slides>60</Slides>
  <Notes>37</Notes>
  <HiddenSlides>0</HiddenSlides>
  <MMClips>0</MMClips>
  <ScaleCrop>false</ScaleCrop>
  <HeadingPairs>
    <vt:vector size="4" baseType="variant">
      <vt:variant>
        <vt:lpstr>テーマ</vt:lpstr>
      </vt:variant>
      <vt:variant>
        <vt:i4>3</vt:i4>
      </vt:variant>
      <vt:variant>
        <vt:lpstr>スライド タイトル</vt:lpstr>
      </vt:variant>
      <vt:variant>
        <vt:i4>60</vt:i4>
      </vt:variant>
    </vt:vector>
  </HeadingPairs>
  <TitlesOfParts>
    <vt:vector size="63" baseType="lpstr">
      <vt:lpstr>Office ​​テーマ</vt:lpstr>
      <vt:lpstr>1_Office ​​テーマ</vt:lpstr>
      <vt:lpstr>2_Office ​​テーマ</vt:lpstr>
      <vt:lpstr>モバイル プログラミング2</vt:lpstr>
      <vt:lpstr>本日の予定</vt:lpstr>
      <vt:lpstr>午前</vt:lpstr>
      <vt:lpstr>午後</vt:lpstr>
      <vt:lpstr>前回休んだ人 (ﾟ∀ﾟ)ﾉｼ</vt:lpstr>
      <vt:lpstr>PC借りた人 (ﾟ∀ﾟ)ﾉｼ</vt:lpstr>
      <vt:lpstr>まずは追いつこう</vt:lpstr>
      <vt:lpstr>前回のFB</vt:lpstr>
      <vt:lpstr>前回のアンケートに 答えるコーナー</vt:lpstr>
      <vt:lpstr>アンケート</vt:lpstr>
      <vt:lpstr>アンケート</vt:lpstr>
      <vt:lpstr>前回の復習</vt:lpstr>
      <vt:lpstr>Linuxコンソール</vt:lpstr>
      <vt:lpstr>パイプ</vt:lpstr>
      <vt:lpstr>パイプを利用する</vt:lpstr>
      <vt:lpstr>パイプを利用</vt:lpstr>
      <vt:lpstr>パイプを利用</vt:lpstr>
      <vt:lpstr>パイプ</vt:lpstr>
      <vt:lpstr>リダイレクト</vt:lpstr>
      <vt:lpstr>リダイレクトを利用</vt:lpstr>
      <vt:lpstr>リダイレクトを利用する</vt:lpstr>
      <vt:lpstr>リダイレクトを利用</vt:lpstr>
      <vt:lpstr>リダイレクトを利用</vt:lpstr>
      <vt:lpstr>リダイレクト</vt:lpstr>
      <vt:lpstr>リダイレクトを利用</vt:lpstr>
      <vt:lpstr>リダイレクトを利用</vt:lpstr>
      <vt:lpstr>リダイレクト</vt:lpstr>
      <vt:lpstr>UNIXという哲学</vt:lpstr>
      <vt:lpstr>書籍「UNIXという考え方」</vt:lpstr>
      <vt:lpstr>定理9：すべてのプログラムを フィルタにする</vt:lpstr>
      <vt:lpstr>定理8：過度の対話的インターフェースを避ける</vt:lpstr>
      <vt:lpstr>Linux基礎</vt:lpstr>
      <vt:lpstr>デーモン</vt:lpstr>
      <vt:lpstr>Daemon is Not Demon</vt:lpstr>
      <vt:lpstr>Daemon = 守護神 (ギリシャ神話、ダイモーン)</vt:lpstr>
      <vt:lpstr>デーモン</vt:lpstr>
      <vt:lpstr>「サーバ」を 開発する</vt:lpstr>
      <vt:lpstr>スナップショット </vt:lpstr>
      <vt:lpstr>VirtualBoxの 「スナップショット」機能</vt:lpstr>
      <vt:lpstr>「telnet」 コマンド</vt:lpstr>
      <vt:lpstr>telnetコマンドの インストール</vt:lpstr>
      <vt:lpstr>「echoサーバ」を動かす</vt:lpstr>
      <vt:lpstr>Socket</vt:lpstr>
      <vt:lpstr>Socket</vt:lpstr>
      <vt:lpstr>「echoサーバ」を改造する</vt:lpstr>
      <vt:lpstr>演習3「特定の文字列に反応する」</vt:lpstr>
      <vt:lpstr>演習4「ファイルを返却」</vt:lpstr>
      <vt:lpstr>サーバサイド プログラミング</vt:lpstr>
      <vt:lpstr>午前中は まるっと Linuxを使った 演習です</vt:lpstr>
      <vt:lpstr>PHPの裏側や そもそもの話しは 来週やります</vt:lpstr>
      <vt:lpstr>演習サマリー1</vt:lpstr>
      <vt:lpstr>演習サマリー2</vt:lpstr>
      <vt:lpstr>演習サマリー3</vt:lpstr>
      <vt:lpstr>演習1. MAP表示</vt:lpstr>
      <vt:lpstr>演習サマリー4</vt:lpstr>
      <vt:lpstr>演習サマリー5</vt:lpstr>
      <vt:lpstr>演習2. オセロ盤クラス</vt:lpstr>
      <vt:lpstr>書籍「UNIXという考え方」</vt:lpstr>
      <vt:lpstr>PowerPoint プレゼンテーション</vt:lpstr>
      <vt:lpstr>演習サマリー6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AZUSAのファイルをPowerpointにしてみた</dc:title>
  <dc:creator>wslash</dc:creator>
  <cp:lastModifiedBy>katsube</cp:lastModifiedBy>
  <cp:revision>341</cp:revision>
  <cp:lastPrinted>2014-09-23T04:56:28Z</cp:lastPrinted>
  <dcterms:created xsi:type="dcterms:W3CDTF">2014-08-31T11:33:13Z</dcterms:created>
  <dcterms:modified xsi:type="dcterms:W3CDTF">2016-10-30T17:59:19Z</dcterms:modified>
</cp:coreProperties>
</file>